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6"/>
  </p:notesMasterIdLst>
  <p:sldIdLst>
    <p:sldId id="256" r:id="rId2"/>
    <p:sldId id="257" r:id="rId3"/>
    <p:sldId id="258" r:id="rId4"/>
    <p:sldId id="260" r:id="rId5"/>
    <p:sldId id="261" r:id="rId6"/>
    <p:sldId id="262" r:id="rId7"/>
    <p:sldId id="263" r:id="rId8"/>
    <p:sldId id="265" r:id="rId9"/>
    <p:sldId id="259" r:id="rId10"/>
    <p:sldId id="264" r:id="rId11"/>
    <p:sldId id="266" r:id="rId12"/>
    <p:sldId id="267" r:id="rId13"/>
    <p:sldId id="268" r:id="rId14"/>
    <p:sldId id="270" r:id="rId15"/>
  </p:sldIdLst>
  <p:sldSz cx="9144000" cy="5143500" type="screen16x9"/>
  <p:notesSz cx="6858000" cy="9144000"/>
  <p:embeddedFontLst>
    <p:embeddedFont>
      <p:font typeface="Lato" panose="020F0502020204030203" pitchFamily="34" charset="0"/>
      <p:regular r:id="rId17"/>
      <p:bold r:id="rId18"/>
      <p:italic r:id="rId19"/>
      <p:boldItalic r:id="rId20"/>
    </p:embeddedFont>
    <p:embeddedFont>
      <p:font typeface="Raleway" pitchFamily="2" charset="0"/>
      <p:regular r:id="rId21"/>
      <p:bold r:id="rId22"/>
      <p:italic r:id="rId23"/>
      <p:boldItalic r:id="rId24"/>
    </p:embeddedFont>
    <p:embeddedFont>
      <p:font typeface="Roboto Slab" pitchFamily="2"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4" d="100"/>
          <a:sy n="124" d="100"/>
        </p:scale>
        <p:origin x="274" y="8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c65a92282f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c65a92282f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c65a92282f_0_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c65a92282f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c65a92282f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c65a92282f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c65a92282f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2c65a92282f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c65a92282f_0_2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c65a92282f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6c879c715d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6c879c715d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6c879c715d_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6c879c715d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c65a92282f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c65a92282f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6c879c715d_2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26c879c715d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26c879c715d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6c879c715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c65a92282f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c65a92282f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6c879c715d_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6c879c715d_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1600"/>
              </a:spcBef>
              <a:spcAft>
                <a:spcPts val="0"/>
              </a:spcAft>
              <a:buClr>
                <a:schemeClr val="lt1"/>
              </a:buClr>
              <a:buSzPts val="1100"/>
              <a:buChar char="○"/>
              <a:defRPr>
                <a:solidFill>
                  <a:schemeClr val="lt1"/>
                </a:solidFill>
              </a:defRPr>
            </a:lvl2pPr>
            <a:lvl3pPr marL="1371600" lvl="2" indent="-298450" rtl="0">
              <a:spcBef>
                <a:spcPts val="1600"/>
              </a:spcBef>
              <a:spcAft>
                <a:spcPts val="0"/>
              </a:spcAft>
              <a:buClr>
                <a:schemeClr val="lt1"/>
              </a:buClr>
              <a:buSzPts val="1100"/>
              <a:buChar char="■"/>
              <a:defRPr>
                <a:solidFill>
                  <a:schemeClr val="lt1"/>
                </a:solidFill>
              </a:defRPr>
            </a:lvl3pPr>
            <a:lvl4pPr marL="1828800" lvl="3" indent="-298450" rtl="0">
              <a:spcBef>
                <a:spcPts val="1600"/>
              </a:spcBef>
              <a:spcAft>
                <a:spcPts val="0"/>
              </a:spcAft>
              <a:buClr>
                <a:schemeClr val="lt1"/>
              </a:buClr>
              <a:buSzPts val="1100"/>
              <a:buChar char="●"/>
              <a:defRPr>
                <a:solidFill>
                  <a:schemeClr val="lt1"/>
                </a:solidFill>
              </a:defRPr>
            </a:lvl4pPr>
            <a:lvl5pPr marL="2286000" lvl="4" indent="-298450" rtl="0">
              <a:spcBef>
                <a:spcPts val="1600"/>
              </a:spcBef>
              <a:spcAft>
                <a:spcPts val="0"/>
              </a:spcAft>
              <a:buClr>
                <a:schemeClr val="lt1"/>
              </a:buClr>
              <a:buSzPts val="1100"/>
              <a:buChar char="○"/>
              <a:defRPr>
                <a:solidFill>
                  <a:schemeClr val="lt1"/>
                </a:solidFill>
              </a:defRPr>
            </a:lvl5pPr>
            <a:lvl6pPr marL="2743200" lvl="5" indent="-298450" rtl="0">
              <a:spcBef>
                <a:spcPts val="1600"/>
              </a:spcBef>
              <a:spcAft>
                <a:spcPts val="0"/>
              </a:spcAft>
              <a:buClr>
                <a:schemeClr val="lt1"/>
              </a:buClr>
              <a:buSzPts val="1100"/>
              <a:buChar char="■"/>
              <a:defRPr>
                <a:solidFill>
                  <a:schemeClr val="lt1"/>
                </a:solidFill>
              </a:defRPr>
            </a:lvl6pPr>
            <a:lvl7pPr marL="3200400" lvl="6" indent="-298450" rtl="0">
              <a:spcBef>
                <a:spcPts val="1600"/>
              </a:spcBef>
              <a:spcAft>
                <a:spcPts val="0"/>
              </a:spcAft>
              <a:buClr>
                <a:schemeClr val="lt1"/>
              </a:buClr>
              <a:buSzPts val="1100"/>
              <a:buChar char="●"/>
              <a:defRPr>
                <a:solidFill>
                  <a:schemeClr val="lt1"/>
                </a:solidFill>
              </a:defRPr>
            </a:lvl7pPr>
            <a:lvl8pPr marL="3657600" lvl="7" indent="-298450" rtl="0">
              <a:spcBef>
                <a:spcPts val="1600"/>
              </a:spcBef>
              <a:spcAft>
                <a:spcPts val="0"/>
              </a:spcAft>
              <a:buClr>
                <a:schemeClr val="lt1"/>
              </a:buClr>
              <a:buSzPts val="1100"/>
              <a:buChar char="○"/>
              <a:defRPr>
                <a:solidFill>
                  <a:schemeClr val="lt1"/>
                </a:solidFill>
              </a:defRPr>
            </a:lvl8pPr>
            <a:lvl9pPr marL="4114800" lvl="8" indent="-298450" rtl="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Raleway"/>
              <a:buNone/>
              <a:defRPr sz="2800" b="1">
                <a:latin typeface="Raleway"/>
                <a:ea typeface="Raleway"/>
                <a:cs typeface="Raleway"/>
                <a:sym typeface="Raleway"/>
              </a:defRPr>
            </a:lvl1pPr>
            <a:lvl2pPr lvl="1" rtl="0">
              <a:spcBef>
                <a:spcPts val="0"/>
              </a:spcBef>
              <a:spcAft>
                <a:spcPts val="0"/>
              </a:spcAft>
              <a:buSzPts val="2800"/>
              <a:buFont typeface="Raleway"/>
              <a:buNone/>
              <a:defRPr sz="2800" b="1">
                <a:latin typeface="Raleway"/>
                <a:ea typeface="Raleway"/>
                <a:cs typeface="Raleway"/>
                <a:sym typeface="Raleway"/>
              </a:defRPr>
            </a:lvl2pPr>
            <a:lvl3pPr lvl="2" rtl="0">
              <a:spcBef>
                <a:spcPts val="0"/>
              </a:spcBef>
              <a:spcAft>
                <a:spcPts val="0"/>
              </a:spcAft>
              <a:buSzPts val="2800"/>
              <a:buFont typeface="Raleway"/>
              <a:buNone/>
              <a:defRPr sz="2800" b="1">
                <a:latin typeface="Raleway"/>
                <a:ea typeface="Raleway"/>
                <a:cs typeface="Raleway"/>
                <a:sym typeface="Raleway"/>
              </a:defRPr>
            </a:lvl3pPr>
            <a:lvl4pPr lvl="3" rtl="0">
              <a:spcBef>
                <a:spcPts val="0"/>
              </a:spcBef>
              <a:spcAft>
                <a:spcPts val="0"/>
              </a:spcAft>
              <a:buSzPts val="2800"/>
              <a:buFont typeface="Raleway"/>
              <a:buNone/>
              <a:defRPr sz="2800" b="1">
                <a:latin typeface="Raleway"/>
                <a:ea typeface="Raleway"/>
                <a:cs typeface="Raleway"/>
                <a:sym typeface="Raleway"/>
              </a:defRPr>
            </a:lvl4pPr>
            <a:lvl5pPr lvl="4" rtl="0">
              <a:spcBef>
                <a:spcPts val="0"/>
              </a:spcBef>
              <a:spcAft>
                <a:spcPts val="0"/>
              </a:spcAft>
              <a:buSzPts val="2800"/>
              <a:buFont typeface="Raleway"/>
              <a:buNone/>
              <a:defRPr sz="2800" b="1">
                <a:latin typeface="Raleway"/>
                <a:ea typeface="Raleway"/>
                <a:cs typeface="Raleway"/>
                <a:sym typeface="Raleway"/>
              </a:defRPr>
            </a:lvl5pPr>
            <a:lvl6pPr lvl="5" rtl="0">
              <a:spcBef>
                <a:spcPts val="0"/>
              </a:spcBef>
              <a:spcAft>
                <a:spcPts val="0"/>
              </a:spcAft>
              <a:buSzPts val="2800"/>
              <a:buFont typeface="Raleway"/>
              <a:buNone/>
              <a:defRPr sz="2800" b="1">
                <a:latin typeface="Raleway"/>
                <a:ea typeface="Raleway"/>
                <a:cs typeface="Raleway"/>
                <a:sym typeface="Raleway"/>
              </a:defRPr>
            </a:lvl6pPr>
            <a:lvl7pPr lvl="6" rtl="0">
              <a:spcBef>
                <a:spcPts val="0"/>
              </a:spcBef>
              <a:spcAft>
                <a:spcPts val="0"/>
              </a:spcAft>
              <a:buSzPts val="2800"/>
              <a:buFont typeface="Raleway"/>
              <a:buNone/>
              <a:defRPr sz="2800" b="1">
                <a:latin typeface="Raleway"/>
                <a:ea typeface="Raleway"/>
                <a:cs typeface="Raleway"/>
                <a:sym typeface="Raleway"/>
              </a:defRPr>
            </a:lvl7pPr>
            <a:lvl8pPr lvl="7" rtl="0">
              <a:spcBef>
                <a:spcPts val="0"/>
              </a:spcBef>
              <a:spcAft>
                <a:spcPts val="0"/>
              </a:spcAft>
              <a:buSzPts val="2800"/>
              <a:buFont typeface="Raleway"/>
              <a:buNone/>
              <a:defRPr sz="2800" b="1">
                <a:latin typeface="Raleway"/>
                <a:ea typeface="Raleway"/>
                <a:cs typeface="Raleway"/>
                <a:sym typeface="Raleway"/>
              </a:defRPr>
            </a:lvl8pPr>
            <a:lvl9pPr lvl="8" rtl="0">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www.researchgate.net/publication/369927493_Posture_Detection_and_Comparison_of_Different_Physi"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hyperlink" Target="https://main.mohfw.gov.in/sites/default/files/PHYSIOTHERAPY%20HANDBOOK%202023-2.pdf" TargetMode="External"/><Relationship Id="rId4" Type="http://schemas.openxmlformats.org/officeDocument/2006/relationships/hyperlink" Target="https://www.scribd.com/document/129893734/Acupressure-eBook"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5"/>
        <p:cNvGrpSpPr/>
        <p:nvPr/>
      </p:nvGrpSpPr>
      <p:grpSpPr>
        <a:xfrm>
          <a:off x="0" y="0"/>
          <a:ext cx="0" cy="0"/>
          <a:chOff x="0" y="0"/>
          <a:chExt cx="0" cy="0"/>
        </a:xfrm>
      </p:grpSpPr>
      <p:sp>
        <p:nvSpPr>
          <p:cNvPr id="176" name="Google Shape;176;p18"/>
          <p:cNvSpPr txBox="1"/>
          <p:nvPr/>
        </p:nvSpPr>
        <p:spPr>
          <a:xfrm>
            <a:off x="2143950" y="1668925"/>
            <a:ext cx="4856100" cy="1185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6500" b="1">
                <a:solidFill>
                  <a:srgbClr val="20124D"/>
                </a:solidFill>
                <a:latin typeface="Roboto Slab"/>
                <a:ea typeface="Roboto Slab"/>
                <a:cs typeface="Roboto Slab"/>
                <a:sym typeface="Roboto Slab"/>
              </a:rPr>
              <a:t>HealTouch</a:t>
            </a:r>
            <a:endParaRPr sz="2500">
              <a:latin typeface="Roboto Slab"/>
              <a:ea typeface="Roboto Slab"/>
              <a:cs typeface="Roboto Slab"/>
              <a:sym typeface="Roboto Slab"/>
            </a:endParaRPr>
          </a:p>
        </p:txBody>
      </p:sp>
      <p:sp>
        <p:nvSpPr>
          <p:cNvPr id="177" name="Google Shape;177;p18"/>
          <p:cNvSpPr txBox="1"/>
          <p:nvPr/>
        </p:nvSpPr>
        <p:spPr>
          <a:xfrm>
            <a:off x="1712100" y="2999325"/>
            <a:ext cx="5719800" cy="1646574"/>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900" dirty="0">
                <a:solidFill>
                  <a:schemeClr val="dk2"/>
                </a:solidFill>
                <a:latin typeface="Lato"/>
                <a:ea typeface="Lato"/>
                <a:cs typeface="Lato"/>
                <a:sym typeface="Lato"/>
              </a:rPr>
              <a:t>B </a:t>
            </a:r>
            <a:r>
              <a:rPr lang="en-GB" sz="1900" dirty="0" err="1">
                <a:solidFill>
                  <a:schemeClr val="dk2"/>
                </a:solidFill>
                <a:latin typeface="Lato"/>
                <a:ea typeface="Lato"/>
                <a:cs typeface="Lato"/>
                <a:sym typeface="Lato"/>
              </a:rPr>
              <a:t>Ayshwarya</a:t>
            </a:r>
            <a:r>
              <a:rPr lang="en-GB" sz="1900" dirty="0">
                <a:solidFill>
                  <a:schemeClr val="dk2"/>
                </a:solidFill>
                <a:latin typeface="Lato"/>
                <a:ea typeface="Lato"/>
                <a:cs typeface="Lato"/>
                <a:sym typeface="Lato"/>
              </a:rPr>
              <a:t>, C B Ananya, S Vaishnavi</a:t>
            </a:r>
            <a:endParaRPr sz="1900" dirty="0">
              <a:solidFill>
                <a:schemeClr val="dk2"/>
              </a:solidFill>
              <a:latin typeface="Lato"/>
              <a:ea typeface="Lato"/>
              <a:cs typeface="Lato"/>
              <a:sym typeface="Lato"/>
            </a:endParaRPr>
          </a:p>
          <a:p>
            <a:pPr marL="0" lvl="0" indent="0" algn="ctr" rtl="0">
              <a:spcBef>
                <a:spcPts val="0"/>
              </a:spcBef>
              <a:spcAft>
                <a:spcPts val="0"/>
              </a:spcAft>
              <a:buNone/>
            </a:pPr>
            <a:r>
              <a:rPr lang="en-GB" sz="1900" dirty="0">
                <a:solidFill>
                  <a:schemeClr val="dk2"/>
                </a:solidFill>
                <a:latin typeface="Lato"/>
                <a:ea typeface="Lato"/>
                <a:cs typeface="Lato"/>
                <a:sym typeface="Lato"/>
              </a:rPr>
              <a:t>SSN College of Engineering</a:t>
            </a:r>
          </a:p>
          <a:p>
            <a:pPr marL="0" lvl="0" indent="0" algn="ctr" rtl="0">
              <a:spcBef>
                <a:spcPts val="0"/>
              </a:spcBef>
              <a:spcAft>
                <a:spcPts val="0"/>
              </a:spcAft>
              <a:buNone/>
            </a:pPr>
            <a:endParaRPr lang="en-GB" sz="1900" dirty="0">
              <a:solidFill>
                <a:schemeClr val="dk2"/>
              </a:solidFill>
              <a:latin typeface="Lato"/>
              <a:ea typeface="Lato"/>
              <a:cs typeface="Lato"/>
              <a:sym typeface="Lato"/>
            </a:endParaRPr>
          </a:p>
          <a:p>
            <a:pPr marL="0" lvl="0" indent="0" algn="ctr" rtl="0">
              <a:spcBef>
                <a:spcPts val="0"/>
              </a:spcBef>
              <a:spcAft>
                <a:spcPts val="0"/>
              </a:spcAft>
              <a:buNone/>
            </a:pPr>
            <a:endParaRPr lang="en-GB" sz="1900" dirty="0">
              <a:solidFill>
                <a:schemeClr val="dk2"/>
              </a:solidFill>
              <a:latin typeface="Lato"/>
              <a:ea typeface="Lato"/>
              <a:cs typeface="Lato"/>
              <a:sym typeface="Lato"/>
            </a:endParaRPr>
          </a:p>
          <a:p>
            <a:pPr marL="0" lvl="0" indent="0" algn="ctr" rtl="0">
              <a:spcBef>
                <a:spcPts val="0"/>
              </a:spcBef>
              <a:spcAft>
                <a:spcPts val="0"/>
              </a:spcAft>
              <a:buNone/>
            </a:pPr>
            <a:r>
              <a:rPr lang="en-GB" sz="1900" b="1" dirty="0">
                <a:solidFill>
                  <a:schemeClr val="dk2"/>
                </a:solidFill>
                <a:latin typeface="Lato"/>
                <a:ea typeface="Lato"/>
                <a:cs typeface="Lato"/>
                <a:sym typeface="Lato"/>
              </a:rPr>
              <a:t>SDG GOAL 3:GOOD HEALTH AND WELL BEING</a:t>
            </a:r>
          </a:p>
        </p:txBody>
      </p:sp>
      <p:sp>
        <p:nvSpPr>
          <p:cNvPr id="178" name="Google Shape;178;p18"/>
          <p:cNvSpPr/>
          <p:nvPr/>
        </p:nvSpPr>
        <p:spPr>
          <a:xfrm>
            <a:off x="1966050" y="1375400"/>
            <a:ext cx="5211900" cy="2585400"/>
          </a:xfrm>
          <a:prstGeom prst="round1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6"/>
          <p:cNvSpPr txBox="1">
            <a:spLocks noGrp="1"/>
          </p:cNvSpPr>
          <p:nvPr>
            <p:ph type="title"/>
          </p:nvPr>
        </p:nvSpPr>
        <p:spPr>
          <a:xfrm>
            <a:off x="101800" y="49400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EXISTING SYSTEM</a:t>
            </a:r>
            <a:endParaRPr>
              <a:solidFill>
                <a:schemeClr val="dk1"/>
              </a:solidFill>
            </a:endParaRPr>
          </a:p>
        </p:txBody>
      </p:sp>
      <p:sp>
        <p:nvSpPr>
          <p:cNvPr id="226" name="Google Shape;226;p26"/>
          <p:cNvSpPr txBox="1"/>
          <p:nvPr/>
        </p:nvSpPr>
        <p:spPr>
          <a:xfrm>
            <a:off x="101800" y="1103700"/>
            <a:ext cx="8936400" cy="4116481"/>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1200"/>
              </a:spcBef>
              <a:spcAft>
                <a:spcPts val="0"/>
              </a:spcAft>
              <a:buNone/>
            </a:pPr>
            <a:r>
              <a:rPr lang="en-GB" sz="1350" b="1" dirty="0">
                <a:solidFill>
                  <a:srgbClr val="434343"/>
                </a:solidFill>
                <a:highlight>
                  <a:srgbClr val="FFFFFF"/>
                </a:highlight>
                <a:latin typeface="Lato"/>
                <a:ea typeface="Lato"/>
                <a:cs typeface="Lato"/>
                <a:sym typeface="Lato"/>
              </a:rPr>
              <a:t>Physiotherapy Apps:</a:t>
            </a:r>
            <a:endParaRPr sz="1350" b="1" dirty="0">
              <a:solidFill>
                <a:srgbClr val="434343"/>
              </a:solidFill>
              <a:highlight>
                <a:srgbClr val="FFFFFF"/>
              </a:highlight>
              <a:latin typeface="Lato"/>
              <a:ea typeface="Lato"/>
              <a:cs typeface="Lato"/>
              <a:sym typeface="Lato"/>
            </a:endParaRPr>
          </a:p>
          <a:p>
            <a:pPr marL="457200" lvl="0" indent="-314325" algn="l" rtl="0">
              <a:lnSpc>
                <a:spcPct val="100000"/>
              </a:lnSpc>
              <a:spcBef>
                <a:spcPts val="1200"/>
              </a:spcBef>
              <a:spcAft>
                <a:spcPts val="0"/>
              </a:spcAft>
              <a:buClr>
                <a:srgbClr val="434343"/>
              </a:buClr>
              <a:buSzPts val="1350"/>
              <a:buFont typeface="Lato"/>
              <a:buChar char="●"/>
            </a:pPr>
            <a:r>
              <a:rPr lang="en-GB" sz="1350" dirty="0">
                <a:solidFill>
                  <a:srgbClr val="434343"/>
                </a:solidFill>
                <a:highlight>
                  <a:srgbClr val="FFFFFF"/>
                </a:highlight>
                <a:latin typeface="Lato"/>
                <a:ea typeface="Lato"/>
                <a:cs typeface="Lato"/>
                <a:sym typeface="Lato"/>
              </a:rPr>
              <a:t>Several mobile apps offer physiotherapy exercise routines and instructions. Some may incorporate video demonstrations, but lack real-time feedback on posture or movement accuracy.</a:t>
            </a:r>
            <a:endParaRPr sz="1350" dirty="0">
              <a:solidFill>
                <a:srgbClr val="434343"/>
              </a:solidFill>
              <a:highlight>
                <a:srgbClr val="FFFFFF"/>
              </a:highlight>
              <a:latin typeface="Lato"/>
              <a:ea typeface="Lato"/>
              <a:cs typeface="Lato"/>
              <a:sym typeface="Lato"/>
            </a:endParaRPr>
          </a:p>
          <a:p>
            <a:pPr marL="0" lvl="0" indent="0" algn="l" rtl="0">
              <a:lnSpc>
                <a:spcPct val="100000"/>
              </a:lnSpc>
              <a:spcBef>
                <a:spcPts val="1200"/>
              </a:spcBef>
              <a:spcAft>
                <a:spcPts val="0"/>
              </a:spcAft>
              <a:buNone/>
            </a:pPr>
            <a:r>
              <a:rPr lang="en-GB" sz="1350" b="1" dirty="0">
                <a:solidFill>
                  <a:srgbClr val="434343"/>
                </a:solidFill>
                <a:highlight>
                  <a:srgbClr val="FFFFFF"/>
                </a:highlight>
                <a:latin typeface="Lato"/>
                <a:ea typeface="Lato"/>
                <a:cs typeface="Lato"/>
                <a:sym typeface="Lato"/>
              </a:rPr>
              <a:t>Acupressure Apps:</a:t>
            </a:r>
            <a:endParaRPr sz="1350" b="1" dirty="0">
              <a:solidFill>
                <a:srgbClr val="434343"/>
              </a:solidFill>
              <a:highlight>
                <a:srgbClr val="FFFFFF"/>
              </a:highlight>
              <a:latin typeface="Lato"/>
              <a:ea typeface="Lato"/>
              <a:cs typeface="Lato"/>
              <a:sym typeface="Lato"/>
            </a:endParaRPr>
          </a:p>
          <a:p>
            <a:pPr marL="457200" lvl="0" indent="-314325" algn="l" rtl="0">
              <a:lnSpc>
                <a:spcPct val="100000"/>
              </a:lnSpc>
              <a:spcBef>
                <a:spcPts val="1200"/>
              </a:spcBef>
              <a:spcAft>
                <a:spcPts val="0"/>
              </a:spcAft>
              <a:buClr>
                <a:srgbClr val="434343"/>
              </a:buClr>
              <a:buSzPts val="1350"/>
              <a:buFont typeface="Lato"/>
              <a:buChar char="●"/>
            </a:pPr>
            <a:r>
              <a:rPr lang="en-GB" sz="1350" dirty="0">
                <a:solidFill>
                  <a:srgbClr val="434343"/>
                </a:solidFill>
                <a:highlight>
                  <a:srgbClr val="FFFFFF"/>
                </a:highlight>
                <a:latin typeface="Lato"/>
                <a:ea typeface="Lato"/>
                <a:cs typeface="Lato"/>
                <a:sym typeface="Lato"/>
              </a:rPr>
              <a:t>Apps exist that provide acupressure point location guides and basic instructions. However, they lack personalized recommendations or 3d model features for visualization.</a:t>
            </a:r>
            <a:endParaRPr sz="1350" dirty="0">
              <a:solidFill>
                <a:srgbClr val="434343"/>
              </a:solidFill>
              <a:highlight>
                <a:srgbClr val="FFFFFF"/>
              </a:highlight>
              <a:latin typeface="Lato"/>
              <a:ea typeface="Lato"/>
              <a:cs typeface="Lato"/>
              <a:sym typeface="Lato"/>
            </a:endParaRPr>
          </a:p>
          <a:p>
            <a:pPr marL="0" lvl="0" indent="0" algn="l" rtl="0">
              <a:lnSpc>
                <a:spcPct val="100000"/>
              </a:lnSpc>
              <a:spcBef>
                <a:spcPts val="1200"/>
              </a:spcBef>
              <a:spcAft>
                <a:spcPts val="0"/>
              </a:spcAft>
              <a:buNone/>
            </a:pPr>
            <a:r>
              <a:rPr lang="en-GB" sz="1350" b="1" dirty="0">
                <a:solidFill>
                  <a:srgbClr val="434343"/>
                </a:solidFill>
                <a:highlight>
                  <a:srgbClr val="FFFFFF"/>
                </a:highlight>
                <a:latin typeface="Lato"/>
                <a:ea typeface="Lato"/>
                <a:cs typeface="Lato"/>
                <a:sym typeface="Lato"/>
              </a:rPr>
              <a:t>Chatbots for Symptom Analysis:</a:t>
            </a:r>
            <a:endParaRPr sz="1350" b="1" dirty="0">
              <a:solidFill>
                <a:srgbClr val="434343"/>
              </a:solidFill>
              <a:highlight>
                <a:srgbClr val="FFFFFF"/>
              </a:highlight>
              <a:latin typeface="Lato"/>
              <a:ea typeface="Lato"/>
              <a:cs typeface="Lato"/>
              <a:sym typeface="Lato"/>
            </a:endParaRPr>
          </a:p>
          <a:p>
            <a:pPr marL="457200" lvl="0" indent="-314325" algn="l" rtl="0">
              <a:lnSpc>
                <a:spcPct val="100000"/>
              </a:lnSpc>
              <a:spcBef>
                <a:spcPts val="1200"/>
              </a:spcBef>
              <a:spcAft>
                <a:spcPts val="0"/>
              </a:spcAft>
              <a:buClr>
                <a:srgbClr val="434343"/>
              </a:buClr>
              <a:buSzPts val="1350"/>
              <a:buFont typeface="Lato"/>
              <a:buChar char="●"/>
            </a:pPr>
            <a:r>
              <a:rPr lang="en-GB" sz="1350" dirty="0">
                <a:solidFill>
                  <a:srgbClr val="434343"/>
                </a:solidFill>
                <a:highlight>
                  <a:srgbClr val="FFFFFF"/>
                </a:highlight>
                <a:latin typeface="Lato"/>
                <a:ea typeface="Lato"/>
                <a:cs typeface="Lato"/>
                <a:sym typeface="Lato"/>
              </a:rPr>
              <a:t>Some healthcare providers utilize chatbots for basic symptom analysis and triage. These are generally not designed for personalized treatment plans.</a:t>
            </a:r>
            <a:endParaRPr sz="1350" dirty="0">
              <a:solidFill>
                <a:srgbClr val="434343"/>
              </a:solidFill>
              <a:highlight>
                <a:srgbClr val="FFFFFF"/>
              </a:highlight>
              <a:latin typeface="Lato"/>
              <a:ea typeface="Lato"/>
              <a:cs typeface="Lato"/>
              <a:sym typeface="Lato"/>
            </a:endParaRPr>
          </a:p>
          <a:p>
            <a:pPr marL="0" lvl="0" indent="0" algn="l" rtl="0">
              <a:spcBef>
                <a:spcPts val="1200"/>
              </a:spcBef>
              <a:spcAft>
                <a:spcPts val="0"/>
              </a:spcAft>
              <a:buNone/>
            </a:pPr>
            <a:r>
              <a:rPr lang="en-GB" sz="1350" b="1" dirty="0">
                <a:solidFill>
                  <a:srgbClr val="434343"/>
                </a:solidFill>
                <a:highlight>
                  <a:srgbClr val="FFFFFF"/>
                </a:highlight>
                <a:latin typeface="Lato"/>
                <a:ea typeface="Lato"/>
                <a:cs typeface="Lato"/>
                <a:sym typeface="Lato"/>
              </a:rPr>
              <a:t>Some of the Limitations of Existing Solutions:</a:t>
            </a:r>
            <a:endParaRPr sz="1350" b="1" dirty="0">
              <a:solidFill>
                <a:srgbClr val="434343"/>
              </a:solidFill>
              <a:highlight>
                <a:srgbClr val="FFFFFF"/>
              </a:highlight>
              <a:latin typeface="Lato"/>
              <a:ea typeface="Lato"/>
              <a:cs typeface="Lato"/>
              <a:sym typeface="Lato"/>
            </a:endParaRPr>
          </a:p>
          <a:p>
            <a:pPr marL="457200" lvl="0" indent="-314325" algn="l" rtl="0">
              <a:spcBef>
                <a:spcPts val="1200"/>
              </a:spcBef>
              <a:spcAft>
                <a:spcPts val="0"/>
              </a:spcAft>
              <a:buClr>
                <a:srgbClr val="434343"/>
              </a:buClr>
              <a:buSzPts val="1350"/>
              <a:buChar char="●"/>
            </a:pPr>
            <a:r>
              <a:rPr lang="en-GB" sz="1350" b="1" dirty="0">
                <a:solidFill>
                  <a:srgbClr val="434343"/>
                </a:solidFill>
                <a:highlight>
                  <a:srgbClr val="FFFFFF"/>
                </a:highlight>
                <a:latin typeface="Lato"/>
                <a:ea typeface="Lato"/>
                <a:cs typeface="Lato"/>
                <a:sym typeface="Lato"/>
              </a:rPr>
              <a:t>Limited Personalization:</a:t>
            </a:r>
            <a:r>
              <a:rPr lang="en-GB" sz="1350" dirty="0">
                <a:solidFill>
                  <a:srgbClr val="434343"/>
                </a:solidFill>
                <a:highlight>
                  <a:srgbClr val="FFFFFF"/>
                </a:highlight>
                <a:latin typeface="Lato"/>
                <a:ea typeface="Lato"/>
                <a:cs typeface="Lato"/>
                <a:sym typeface="Lato"/>
              </a:rPr>
              <a:t> Existing solutions often offer generic plans, lacking the in-depth assessment and personalization you propose.</a:t>
            </a:r>
            <a:endParaRPr sz="1350" dirty="0">
              <a:solidFill>
                <a:srgbClr val="434343"/>
              </a:solidFill>
              <a:highlight>
                <a:srgbClr val="FFFFFF"/>
              </a:highlight>
              <a:latin typeface="Lato"/>
              <a:ea typeface="Lato"/>
              <a:cs typeface="Lato"/>
              <a:sym typeface="Lato"/>
            </a:endParaRPr>
          </a:p>
          <a:p>
            <a:pPr marL="457200" lvl="0" indent="-314325" algn="l" rtl="0">
              <a:spcBef>
                <a:spcPts val="0"/>
              </a:spcBef>
              <a:spcAft>
                <a:spcPts val="0"/>
              </a:spcAft>
              <a:buClr>
                <a:srgbClr val="434343"/>
              </a:buClr>
              <a:buSzPts val="1350"/>
              <a:buChar char="●"/>
            </a:pPr>
            <a:r>
              <a:rPr lang="en-GB" sz="1350" b="1" dirty="0">
                <a:solidFill>
                  <a:srgbClr val="434343"/>
                </a:solidFill>
                <a:highlight>
                  <a:srgbClr val="FFFFFF"/>
                </a:highlight>
                <a:latin typeface="Lato"/>
                <a:ea typeface="Lato"/>
                <a:cs typeface="Lato"/>
                <a:sym typeface="Lato"/>
              </a:rPr>
              <a:t>Feedback and Accuracy:</a:t>
            </a:r>
            <a:r>
              <a:rPr lang="en-GB" sz="1350" dirty="0">
                <a:solidFill>
                  <a:srgbClr val="434343"/>
                </a:solidFill>
                <a:highlight>
                  <a:srgbClr val="FFFFFF"/>
                </a:highlight>
                <a:latin typeface="Lato"/>
                <a:ea typeface="Lato"/>
                <a:cs typeface="Lato"/>
                <a:sym typeface="Lato"/>
              </a:rPr>
              <a:t> Real-time feedback on posture and movement accuracy is rare in current apps.</a:t>
            </a:r>
            <a:endParaRPr sz="1350" dirty="0">
              <a:solidFill>
                <a:srgbClr val="434343"/>
              </a:solidFill>
              <a:highlight>
                <a:srgbClr val="FFFFFF"/>
              </a:highlight>
              <a:latin typeface="Lato"/>
              <a:ea typeface="Lato"/>
              <a:cs typeface="Lato"/>
              <a:sym typeface="Lato"/>
            </a:endParaRPr>
          </a:p>
        </p:txBody>
      </p:sp>
      <p:sp>
        <p:nvSpPr>
          <p:cNvPr id="227" name="Google Shape;227;p26"/>
          <p:cNvSpPr txBox="1"/>
          <p:nvPr/>
        </p:nvSpPr>
        <p:spPr>
          <a:xfrm>
            <a:off x="101800" y="3871300"/>
            <a:ext cx="8936400" cy="5925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300"/>
              </a:spcBef>
              <a:spcAft>
                <a:spcPts val="0"/>
              </a:spcAft>
              <a:buNone/>
            </a:pPr>
            <a:endParaRPr sz="1200">
              <a:solidFill>
                <a:srgbClr val="1F1F1F"/>
              </a:solidFill>
              <a:highlight>
                <a:srgbClr val="FFFFFF"/>
              </a:highlight>
            </a:endParaRPr>
          </a:p>
          <a:p>
            <a:pPr marL="0" lvl="0" indent="0" algn="l" rtl="0">
              <a:lnSpc>
                <a:spcPct val="115000"/>
              </a:lnSpc>
              <a:spcBef>
                <a:spcPts val="300"/>
              </a:spcBef>
              <a:spcAft>
                <a:spcPts val="300"/>
              </a:spcAft>
              <a:buNone/>
            </a:pPr>
            <a:endParaRPr sz="1200">
              <a:solidFill>
                <a:srgbClr val="1F1F1F"/>
              </a:solidFill>
              <a:highlight>
                <a:srgbClr val="FFFFFF"/>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8"/>
          <p:cNvSpPr txBox="1">
            <a:spLocks noGrp="1"/>
          </p:cNvSpPr>
          <p:nvPr>
            <p:ph type="title"/>
          </p:nvPr>
        </p:nvSpPr>
        <p:spPr>
          <a:xfrm>
            <a:off x="207700" y="5252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TARGET MARKET</a:t>
            </a:r>
            <a:endParaRPr>
              <a:solidFill>
                <a:schemeClr val="dk1"/>
              </a:solidFill>
            </a:endParaRPr>
          </a:p>
        </p:txBody>
      </p:sp>
      <p:sp>
        <p:nvSpPr>
          <p:cNvPr id="239" name="Google Shape;239;p28"/>
          <p:cNvSpPr txBox="1"/>
          <p:nvPr/>
        </p:nvSpPr>
        <p:spPr>
          <a:xfrm>
            <a:off x="0" y="1135375"/>
            <a:ext cx="9144000" cy="41175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434343"/>
              </a:buClr>
              <a:buSzPts val="1400"/>
              <a:buFont typeface="Lato"/>
              <a:buChar char="●"/>
            </a:pPr>
            <a:r>
              <a:rPr lang="en-GB" b="1">
                <a:solidFill>
                  <a:srgbClr val="434343"/>
                </a:solidFill>
                <a:latin typeface="Lato"/>
                <a:ea typeface="Lato"/>
                <a:cs typeface="Lato"/>
                <a:sym typeface="Lato"/>
              </a:rPr>
              <a:t>Psychographic Segmentation:</a:t>
            </a:r>
            <a:endParaRPr b="1">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a:solidFill>
                  <a:srgbClr val="434343"/>
                </a:solidFill>
                <a:latin typeface="Lato"/>
                <a:ea typeface="Lato"/>
                <a:cs typeface="Lato"/>
                <a:sym typeface="Lato"/>
              </a:rPr>
              <a:t>❏</a:t>
            </a:r>
            <a:r>
              <a:rPr lang="en-GB" b="1">
                <a:solidFill>
                  <a:srgbClr val="434343"/>
                </a:solidFill>
                <a:latin typeface="Lato"/>
                <a:ea typeface="Lato"/>
                <a:cs typeface="Lato"/>
                <a:sym typeface="Lato"/>
              </a:rPr>
              <a:t> Lifestyle:</a:t>
            </a:r>
            <a:r>
              <a:rPr lang="en-GB">
                <a:solidFill>
                  <a:srgbClr val="434343"/>
                </a:solidFill>
                <a:latin typeface="Lato"/>
                <a:ea typeface="Lato"/>
                <a:cs typeface="Lato"/>
                <a:sym typeface="Lato"/>
              </a:rPr>
              <a:t> Health-conscious individuals seeking holistic wellness. </a:t>
            </a:r>
            <a:endParaRPr>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a:solidFill>
                  <a:srgbClr val="434343"/>
                </a:solidFill>
                <a:latin typeface="Lato"/>
                <a:ea typeface="Lato"/>
                <a:cs typeface="Lato"/>
                <a:sym typeface="Lato"/>
              </a:rPr>
              <a:t>❏ </a:t>
            </a:r>
            <a:r>
              <a:rPr lang="en-GB" b="1">
                <a:solidFill>
                  <a:srgbClr val="434343"/>
                </a:solidFill>
                <a:latin typeface="Lato"/>
                <a:ea typeface="Lato"/>
                <a:cs typeface="Lato"/>
                <a:sym typeface="Lato"/>
              </a:rPr>
              <a:t>Attitudes:</a:t>
            </a:r>
            <a:r>
              <a:rPr lang="en-GB">
                <a:solidFill>
                  <a:srgbClr val="434343"/>
                </a:solidFill>
                <a:latin typeface="Lato"/>
                <a:ea typeface="Lato"/>
                <a:cs typeface="Lato"/>
                <a:sym typeface="Lato"/>
              </a:rPr>
              <a:t> Open to alternative medicine and self-care practices. </a:t>
            </a:r>
            <a:endParaRPr>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a:solidFill>
                  <a:srgbClr val="434343"/>
                </a:solidFill>
                <a:latin typeface="Lato"/>
                <a:ea typeface="Lato"/>
                <a:cs typeface="Lato"/>
                <a:sym typeface="Lato"/>
              </a:rPr>
              <a:t>❏</a:t>
            </a:r>
            <a:r>
              <a:rPr lang="en-GB" b="1">
                <a:solidFill>
                  <a:srgbClr val="434343"/>
                </a:solidFill>
                <a:latin typeface="Lato"/>
                <a:ea typeface="Lato"/>
                <a:cs typeface="Lato"/>
                <a:sym typeface="Lato"/>
              </a:rPr>
              <a:t> Values:</a:t>
            </a:r>
            <a:r>
              <a:rPr lang="en-GB">
                <a:solidFill>
                  <a:srgbClr val="434343"/>
                </a:solidFill>
                <a:latin typeface="Lato"/>
                <a:ea typeface="Lato"/>
                <a:cs typeface="Lato"/>
                <a:sym typeface="Lato"/>
              </a:rPr>
              <a:t> Prioritize mental and physical well-being. </a:t>
            </a:r>
            <a:endParaRPr>
              <a:solidFill>
                <a:srgbClr val="434343"/>
              </a:solidFill>
              <a:latin typeface="Lato"/>
              <a:ea typeface="Lato"/>
              <a:cs typeface="Lato"/>
              <a:sym typeface="Lato"/>
            </a:endParaRPr>
          </a:p>
          <a:p>
            <a:pPr marL="0" lvl="0" indent="0" algn="l" rtl="0">
              <a:lnSpc>
                <a:spcPct val="115000"/>
              </a:lnSpc>
              <a:spcBef>
                <a:spcPts val="0"/>
              </a:spcBef>
              <a:spcAft>
                <a:spcPts val="0"/>
              </a:spcAft>
              <a:buNone/>
            </a:pPr>
            <a:endParaRPr>
              <a:solidFill>
                <a:srgbClr val="434343"/>
              </a:solidFill>
              <a:latin typeface="Lato"/>
              <a:ea typeface="Lato"/>
              <a:cs typeface="Lato"/>
              <a:sym typeface="Lato"/>
            </a:endParaRPr>
          </a:p>
          <a:p>
            <a:pPr marL="457200" lvl="0" indent="-317500" algn="l" rtl="0">
              <a:lnSpc>
                <a:spcPct val="115000"/>
              </a:lnSpc>
              <a:spcBef>
                <a:spcPts val="0"/>
              </a:spcBef>
              <a:spcAft>
                <a:spcPts val="0"/>
              </a:spcAft>
              <a:buClr>
                <a:srgbClr val="434343"/>
              </a:buClr>
              <a:buSzPts val="1400"/>
              <a:buFont typeface="Lato"/>
              <a:buChar char="●"/>
            </a:pPr>
            <a:r>
              <a:rPr lang="en-GB" b="1">
                <a:solidFill>
                  <a:srgbClr val="434343"/>
                </a:solidFill>
                <a:latin typeface="Lato"/>
                <a:ea typeface="Lato"/>
                <a:cs typeface="Lato"/>
                <a:sym typeface="Lato"/>
              </a:rPr>
              <a:t>Behavioral Segmentation: </a:t>
            </a:r>
            <a:endParaRPr b="1">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a:solidFill>
                  <a:srgbClr val="434343"/>
                </a:solidFill>
                <a:latin typeface="Lato"/>
                <a:ea typeface="Lato"/>
                <a:cs typeface="Lato"/>
                <a:sym typeface="Lato"/>
              </a:rPr>
              <a:t>❏ </a:t>
            </a:r>
            <a:r>
              <a:rPr lang="en-GB" b="1">
                <a:solidFill>
                  <a:srgbClr val="434343"/>
                </a:solidFill>
                <a:latin typeface="Lato"/>
                <a:ea typeface="Lato"/>
                <a:cs typeface="Lato"/>
                <a:sym typeface="Lato"/>
              </a:rPr>
              <a:t>Usage Patterns: </a:t>
            </a:r>
            <a:r>
              <a:rPr lang="en-GB">
                <a:solidFill>
                  <a:srgbClr val="434343"/>
                </a:solidFill>
                <a:latin typeface="Lato"/>
                <a:ea typeface="Lato"/>
                <a:cs typeface="Lato"/>
                <a:sym typeface="Lato"/>
              </a:rPr>
              <a:t>Individuals currently practicing or interested in starting acupressure routines at home. </a:t>
            </a:r>
            <a:endParaRPr>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a:solidFill>
                  <a:srgbClr val="434343"/>
                </a:solidFill>
                <a:latin typeface="Lato"/>
                <a:ea typeface="Lato"/>
                <a:cs typeface="Lato"/>
                <a:sym typeface="Lato"/>
              </a:rPr>
              <a:t>❏ </a:t>
            </a:r>
            <a:r>
              <a:rPr lang="en-GB" b="1">
                <a:solidFill>
                  <a:srgbClr val="434343"/>
                </a:solidFill>
                <a:latin typeface="Lato"/>
                <a:ea typeface="Lato"/>
                <a:cs typeface="Lato"/>
                <a:sym typeface="Lato"/>
              </a:rPr>
              <a:t>Benefits Sought:</a:t>
            </a:r>
            <a:r>
              <a:rPr lang="en-GB">
                <a:solidFill>
                  <a:srgbClr val="434343"/>
                </a:solidFill>
                <a:latin typeface="Lato"/>
                <a:ea typeface="Lato"/>
                <a:cs typeface="Lato"/>
                <a:sym typeface="Lato"/>
              </a:rPr>
              <a:t> Those looking for personalized, evidence-based acupressure guidance. </a:t>
            </a:r>
            <a:endParaRPr>
              <a:solidFill>
                <a:srgbClr val="434343"/>
              </a:solidFill>
              <a:latin typeface="Lato"/>
              <a:ea typeface="Lato"/>
              <a:cs typeface="Lato"/>
              <a:sym typeface="Lato"/>
            </a:endParaRPr>
          </a:p>
          <a:p>
            <a:pPr marL="0" lvl="0" indent="0" algn="l" rtl="0">
              <a:lnSpc>
                <a:spcPct val="115000"/>
              </a:lnSpc>
              <a:spcBef>
                <a:spcPts val="0"/>
              </a:spcBef>
              <a:spcAft>
                <a:spcPts val="0"/>
              </a:spcAft>
              <a:buNone/>
            </a:pPr>
            <a:endParaRPr>
              <a:solidFill>
                <a:srgbClr val="434343"/>
              </a:solidFill>
              <a:latin typeface="Lato"/>
              <a:ea typeface="Lato"/>
              <a:cs typeface="Lato"/>
              <a:sym typeface="Lato"/>
            </a:endParaRPr>
          </a:p>
          <a:p>
            <a:pPr marL="457200" lvl="0" indent="-317500" algn="l" rtl="0">
              <a:lnSpc>
                <a:spcPct val="115000"/>
              </a:lnSpc>
              <a:spcBef>
                <a:spcPts val="0"/>
              </a:spcBef>
              <a:spcAft>
                <a:spcPts val="0"/>
              </a:spcAft>
              <a:buClr>
                <a:srgbClr val="434343"/>
              </a:buClr>
              <a:buSzPts val="1400"/>
              <a:buFont typeface="Lato"/>
              <a:buChar char="●"/>
            </a:pPr>
            <a:r>
              <a:rPr lang="en-GB" b="1">
                <a:solidFill>
                  <a:srgbClr val="434343"/>
                </a:solidFill>
                <a:latin typeface="Lato"/>
                <a:ea typeface="Lato"/>
                <a:cs typeface="Lato"/>
                <a:sym typeface="Lato"/>
              </a:rPr>
              <a:t> User Skill Level: </a:t>
            </a:r>
            <a:endParaRPr b="1">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a:solidFill>
                  <a:srgbClr val="434343"/>
                </a:solidFill>
                <a:latin typeface="Lato"/>
                <a:ea typeface="Lato"/>
                <a:cs typeface="Lato"/>
                <a:sym typeface="Lato"/>
              </a:rPr>
              <a:t>Novice to Intermediate: Individuals with varying levels of familiarity with acupressure, from beginners to those with some experience. </a:t>
            </a:r>
            <a:endParaRPr>
              <a:solidFill>
                <a:srgbClr val="434343"/>
              </a:solidFill>
              <a:latin typeface="Lato"/>
              <a:ea typeface="Lato"/>
              <a:cs typeface="Lato"/>
              <a:sym typeface="Lato"/>
            </a:endParaRPr>
          </a:p>
          <a:p>
            <a:pPr marL="0" lvl="0" indent="0" algn="l" rtl="0">
              <a:lnSpc>
                <a:spcPct val="115000"/>
              </a:lnSpc>
              <a:spcBef>
                <a:spcPts val="0"/>
              </a:spcBef>
              <a:spcAft>
                <a:spcPts val="0"/>
              </a:spcAft>
              <a:buNone/>
            </a:pPr>
            <a:endParaRPr>
              <a:solidFill>
                <a:srgbClr val="434343"/>
              </a:solidFill>
              <a:latin typeface="Lato"/>
              <a:ea typeface="Lato"/>
              <a:cs typeface="Lato"/>
              <a:sym typeface="Lato"/>
            </a:endParaRPr>
          </a:p>
          <a:p>
            <a:pPr marL="457200" lvl="0" indent="-317500" algn="l" rtl="0">
              <a:lnSpc>
                <a:spcPct val="115000"/>
              </a:lnSpc>
              <a:spcBef>
                <a:spcPts val="0"/>
              </a:spcBef>
              <a:spcAft>
                <a:spcPts val="0"/>
              </a:spcAft>
              <a:buClr>
                <a:srgbClr val="434343"/>
              </a:buClr>
              <a:buSzPts val="1400"/>
              <a:buFont typeface="Lato"/>
              <a:buChar char="●"/>
            </a:pPr>
            <a:r>
              <a:rPr lang="en-GB" b="1">
                <a:solidFill>
                  <a:srgbClr val="434343"/>
                </a:solidFill>
                <a:latin typeface="Lato"/>
                <a:ea typeface="Lato"/>
                <a:cs typeface="Lato"/>
                <a:sym typeface="Lato"/>
              </a:rPr>
              <a:t>Health Conditions:</a:t>
            </a:r>
            <a:endParaRPr b="1">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a:solidFill>
                  <a:srgbClr val="434343"/>
                </a:solidFill>
                <a:latin typeface="Lato"/>
                <a:ea typeface="Lato"/>
                <a:cs typeface="Lato"/>
                <a:sym typeface="Lato"/>
              </a:rPr>
              <a:t>❏</a:t>
            </a:r>
            <a:r>
              <a:rPr lang="en-GB" b="1">
                <a:solidFill>
                  <a:srgbClr val="434343"/>
                </a:solidFill>
                <a:latin typeface="Lato"/>
                <a:ea typeface="Lato"/>
                <a:cs typeface="Lato"/>
                <a:sym typeface="Lato"/>
              </a:rPr>
              <a:t> General Wellness Seekers:</a:t>
            </a:r>
            <a:r>
              <a:rPr lang="en-GB">
                <a:solidFill>
                  <a:srgbClr val="434343"/>
                </a:solidFill>
                <a:latin typeface="Lato"/>
                <a:ea typeface="Lato"/>
                <a:cs typeface="Lato"/>
                <a:sym typeface="Lato"/>
              </a:rPr>
              <a:t> Users looking to improve overall health and well-being through self-care practices.</a:t>
            </a:r>
            <a:endParaRPr>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a:solidFill>
                  <a:srgbClr val="434343"/>
                </a:solidFill>
                <a:latin typeface="Lato"/>
                <a:ea typeface="Lato"/>
                <a:cs typeface="Lato"/>
                <a:sym typeface="Lato"/>
              </a:rPr>
              <a:t>❏ </a:t>
            </a:r>
            <a:r>
              <a:rPr lang="en-GB" b="1">
                <a:solidFill>
                  <a:srgbClr val="434343"/>
                </a:solidFill>
                <a:latin typeface="Lato"/>
                <a:ea typeface="Lato"/>
                <a:cs typeface="Lato"/>
                <a:sym typeface="Lato"/>
              </a:rPr>
              <a:t>Stress Management:</a:t>
            </a:r>
            <a:r>
              <a:rPr lang="en-GB">
                <a:solidFill>
                  <a:srgbClr val="434343"/>
                </a:solidFill>
                <a:latin typeface="Lato"/>
                <a:ea typeface="Lato"/>
                <a:cs typeface="Lato"/>
                <a:sym typeface="Lato"/>
              </a:rPr>
              <a:t> Individuals experiencing stress-related issues seeking natural solutions.</a:t>
            </a:r>
            <a:endParaRPr>
              <a:solidFill>
                <a:srgbClr val="434343"/>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9"/>
          <p:cNvSpPr txBox="1">
            <a:spLocks noGrp="1"/>
          </p:cNvSpPr>
          <p:nvPr>
            <p:ph type="title"/>
          </p:nvPr>
        </p:nvSpPr>
        <p:spPr>
          <a:xfrm>
            <a:off x="360100" y="5252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METHODOLOGY</a:t>
            </a:r>
            <a:endParaRPr>
              <a:solidFill>
                <a:schemeClr val="dk1"/>
              </a:solidFill>
            </a:endParaRPr>
          </a:p>
        </p:txBody>
      </p:sp>
      <p:sp>
        <p:nvSpPr>
          <p:cNvPr id="245" name="Google Shape;245;p29"/>
          <p:cNvSpPr txBox="1"/>
          <p:nvPr/>
        </p:nvSpPr>
        <p:spPr>
          <a:xfrm>
            <a:off x="95701" y="1450594"/>
            <a:ext cx="8726700" cy="266223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b="1" dirty="0">
              <a:solidFill>
                <a:srgbClr val="434343"/>
              </a:solidFill>
              <a:latin typeface="Lato"/>
              <a:ea typeface="Lato"/>
              <a:cs typeface="Lato"/>
              <a:sym typeface="Lato"/>
            </a:endParaRPr>
          </a:p>
          <a:p>
            <a:pPr marL="457200" lvl="0" indent="-317500" algn="l" rtl="0">
              <a:lnSpc>
                <a:spcPct val="115000"/>
              </a:lnSpc>
              <a:spcBef>
                <a:spcPts val="0"/>
              </a:spcBef>
              <a:spcAft>
                <a:spcPts val="0"/>
              </a:spcAft>
              <a:buClr>
                <a:srgbClr val="434343"/>
              </a:buClr>
              <a:buSzPts val="1400"/>
              <a:buFont typeface="Lato"/>
              <a:buChar char="●"/>
            </a:pPr>
            <a:r>
              <a:rPr lang="en-GB" b="1" dirty="0">
                <a:solidFill>
                  <a:srgbClr val="434343"/>
                </a:solidFill>
                <a:latin typeface="Lato"/>
                <a:ea typeface="Lato"/>
                <a:cs typeface="Lato"/>
                <a:sym typeface="Lato"/>
              </a:rPr>
              <a:t> Interactive </a:t>
            </a:r>
            <a:r>
              <a:rPr lang="en-GB" b="1" dirty="0" err="1">
                <a:solidFill>
                  <a:srgbClr val="434343"/>
                </a:solidFill>
                <a:latin typeface="Lato"/>
                <a:ea typeface="Lato"/>
                <a:cs typeface="Lato"/>
                <a:sym typeface="Lato"/>
              </a:rPr>
              <a:t>Chatbot</a:t>
            </a:r>
            <a:r>
              <a:rPr lang="en-GB" b="1" dirty="0">
                <a:solidFill>
                  <a:srgbClr val="434343"/>
                </a:solidFill>
                <a:latin typeface="Lato"/>
                <a:ea typeface="Lato"/>
                <a:cs typeface="Lato"/>
                <a:sym typeface="Lato"/>
              </a:rPr>
              <a:t> Engagement for Differential Diagnosis: </a:t>
            </a:r>
            <a:endParaRPr b="1" dirty="0">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dirty="0">
                <a:solidFill>
                  <a:srgbClr val="434343"/>
                </a:solidFill>
                <a:latin typeface="Lato"/>
                <a:ea typeface="Lato"/>
                <a:cs typeface="Lato"/>
                <a:sym typeface="Lato"/>
              </a:rPr>
              <a:t>○ Integrates </a:t>
            </a:r>
            <a:r>
              <a:rPr lang="en-GB" dirty="0" err="1">
                <a:solidFill>
                  <a:srgbClr val="434343"/>
                </a:solidFill>
                <a:latin typeface="Lato"/>
                <a:ea typeface="Lato"/>
                <a:cs typeface="Lato"/>
                <a:sym typeface="Lato"/>
              </a:rPr>
              <a:t>DeepAI</a:t>
            </a:r>
            <a:r>
              <a:rPr lang="en-GB" dirty="0">
                <a:solidFill>
                  <a:srgbClr val="434343"/>
                </a:solidFill>
                <a:latin typeface="Lato"/>
                <a:ea typeface="Lato"/>
                <a:cs typeface="Lato"/>
                <a:sym typeface="Lato"/>
              </a:rPr>
              <a:t> for building an intelligent </a:t>
            </a:r>
            <a:r>
              <a:rPr lang="en-GB" dirty="0" err="1">
                <a:solidFill>
                  <a:srgbClr val="434343"/>
                </a:solidFill>
                <a:latin typeface="Lato"/>
                <a:ea typeface="Lato"/>
                <a:cs typeface="Lato"/>
                <a:sym typeface="Lato"/>
              </a:rPr>
              <a:t>chatbot</a:t>
            </a:r>
            <a:r>
              <a:rPr lang="en-GB" dirty="0">
                <a:solidFill>
                  <a:srgbClr val="434343"/>
                </a:solidFill>
                <a:latin typeface="Lato"/>
                <a:ea typeface="Lato"/>
                <a:cs typeface="Lato"/>
                <a:sym typeface="Lato"/>
              </a:rPr>
              <a:t> that engages users in sophisticated dialogues. </a:t>
            </a:r>
            <a:endParaRPr dirty="0">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dirty="0">
                <a:solidFill>
                  <a:srgbClr val="434343"/>
                </a:solidFill>
                <a:latin typeface="Lato"/>
                <a:ea typeface="Lato"/>
                <a:cs typeface="Lato"/>
                <a:sym typeface="Lato"/>
              </a:rPr>
              <a:t>○ Utilizes </a:t>
            </a:r>
            <a:r>
              <a:rPr lang="en-GB" dirty="0" err="1">
                <a:solidFill>
                  <a:srgbClr val="434343"/>
                </a:solidFill>
                <a:latin typeface="Lato"/>
                <a:ea typeface="Lato"/>
                <a:cs typeface="Lato"/>
                <a:sym typeface="Lato"/>
              </a:rPr>
              <a:t>TensorFlow</a:t>
            </a:r>
            <a:r>
              <a:rPr lang="en-GB" dirty="0">
                <a:solidFill>
                  <a:srgbClr val="434343"/>
                </a:solidFill>
                <a:latin typeface="Lato"/>
                <a:ea typeface="Lato"/>
                <a:cs typeface="Lato"/>
                <a:sym typeface="Lato"/>
              </a:rPr>
              <a:t> for implementing natural language processing (NLP) techniques to extract detailed </a:t>
            </a:r>
            <a:r>
              <a:rPr lang="en-GB" dirty="0" err="1">
                <a:solidFill>
                  <a:srgbClr val="434343"/>
                </a:solidFill>
                <a:latin typeface="Lato"/>
                <a:ea typeface="Lato"/>
                <a:cs typeface="Lato"/>
                <a:sym typeface="Lato"/>
              </a:rPr>
              <a:t>symptomatology</a:t>
            </a:r>
            <a:r>
              <a:rPr lang="en-GB" dirty="0">
                <a:solidFill>
                  <a:srgbClr val="434343"/>
                </a:solidFill>
                <a:latin typeface="Lato"/>
                <a:ea typeface="Lato"/>
                <a:cs typeface="Lato"/>
                <a:sym typeface="Lato"/>
              </a:rPr>
              <a:t>. </a:t>
            </a:r>
            <a:endParaRPr dirty="0">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dirty="0">
                <a:solidFill>
                  <a:srgbClr val="434343"/>
                </a:solidFill>
                <a:latin typeface="Lato"/>
                <a:ea typeface="Lato"/>
                <a:cs typeface="Lato"/>
                <a:sym typeface="Lato"/>
              </a:rPr>
              <a:t>○ Implements </a:t>
            </a:r>
            <a:r>
              <a:rPr lang="en-GB" dirty="0" err="1">
                <a:solidFill>
                  <a:srgbClr val="434343"/>
                </a:solidFill>
                <a:latin typeface="Lato"/>
                <a:ea typeface="Lato"/>
                <a:cs typeface="Lato"/>
                <a:sym typeface="Lato"/>
              </a:rPr>
              <a:t>Spinbot</a:t>
            </a:r>
            <a:r>
              <a:rPr lang="en-GB" dirty="0">
                <a:solidFill>
                  <a:srgbClr val="434343"/>
                </a:solidFill>
                <a:latin typeface="Lato"/>
                <a:ea typeface="Lato"/>
                <a:cs typeface="Lato"/>
                <a:sym typeface="Lato"/>
              </a:rPr>
              <a:t> for article rewriting to ensure nuanced and personalized therapeutic plans, akin to a medical differential diagnosis. </a:t>
            </a:r>
            <a:endParaRPr dirty="0">
              <a:solidFill>
                <a:srgbClr val="434343"/>
              </a:solidFill>
              <a:latin typeface="Lato"/>
              <a:ea typeface="Lato"/>
              <a:cs typeface="Lato"/>
              <a:sym typeface="Lato"/>
            </a:endParaRPr>
          </a:p>
          <a:p>
            <a:pPr marL="0" lvl="0" indent="0" algn="l" rtl="0">
              <a:lnSpc>
                <a:spcPct val="115000"/>
              </a:lnSpc>
              <a:spcBef>
                <a:spcPts val="0"/>
              </a:spcBef>
              <a:spcAft>
                <a:spcPts val="0"/>
              </a:spcAft>
              <a:buNone/>
            </a:pPr>
            <a:r>
              <a:rPr lang="en-GB" dirty="0">
                <a:solidFill>
                  <a:srgbClr val="434343"/>
                </a:solidFill>
                <a:latin typeface="Lato"/>
                <a:ea typeface="Lato"/>
                <a:cs typeface="Lato"/>
                <a:sym typeface="Lato"/>
              </a:rPr>
              <a:t>○ Trains the </a:t>
            </a:r>
            <a:r>
              <a:rPr lang="en-GB" dirty="0" err="1">
                <a:solidFill>
                  <a:srgbClr val="434343"/>
                </a:solidFill>
                <a:latin typeface="Lato"/>
                <a:ea typeface="Lato"/>
                <a:cs typeface="Lato"/>
                <a:sym typeface="Lato"/>
              </a:rPr>
              <a:t>chatbot</a:t>
            </a:r>
            <a:r>
              <a:rPr lang="en-GB" dirty="0">
                <a:solidFill>
                  <a:srgbClr val="434343"/>
                </a:solidFill>
                <a:latin typeface="Lato"/>
                <a:ea typeface="Lato"/>
                <a:cs typeface="Lato"/>
                <a:sym typeface="Lato"/>
              </a:rPr>
              <a:t> primarily on authorized acupressure and physiotherapy handbooks as knowledge base and be able to generate authentic text, image and video response.</a:t>
            </a:r>
            <a:endParaRPr dirty="0">
              <a:solidFill>
                <a:srgbClr val="434343"/>
              </a:solidFill>
              <a:latin typeface="Lato"/>
              <a:ea typeface="Lato"/>
              <a:cs typeface="Lato"/>
              <a:sym typeface="Lato"/>
            </a:endParaRPr>
          </a:p>
          <a:p>
            <a:pPr marL="0" lvl="0" indent="0" algn="l" rtl="0">
              <a:lnSpc>
                <a:spcPct val="115000"/>
              </a:lnSpc>
              <a:spcBef>
                <a:spcPts val="0"/>
              </a:spcBef>
              <a:spcAft>
                <a:spcPts val="0"/>
              </a:spcAft>
              <a:buNone/>
            </a:pPr>
            <a:endParaRPr dirty="0">
              <a:solidFill>
                <a:srgbClr val="434343"/>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0"/>
          <p:cNvSpPr txBox="1">
            <a:spLocks noGrp="1"/>
          </p:cNvSpPr>
          <p:nvPr>
            <p:ph type="title"/>
          </p:nvPr>
        </p:nvSpPr>
        <p:spPr>
          <a:xfrm>
            <a:off x="360100" y="5252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METHODOLOGY</a:t>
            </a:r>
            <a:endParaRPr>
              <a:solidFill>
                <a:schemeClr val="dk1"/>
              </a:solidFill>
            </a:endParaRPr>
          </a:p>
        </p:txBody>
      </p:sp>
      <p:sp>
        <p:nvSpPr>
          <p:cNvPr id="251" name="Google Shape;251;p30"/>
          <p:cNvSpPr txBox="1"/>
          <p:nvPr/>
        </p:nvSpPr>
        <p:spPr>
          <a:xfrm>
            <a:off x="0" y="648150"/>
            <a:ext cx="8726700" cy="2573751"/>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500" dirty="0">
              <a:latin typeface="Lato"/>
              <a:ea typeface="Lato"/>
              <a:cs typeface="Lato"/>
              <a:sym typeface="Lato"/>
            </a:endParaRPr>
          </a:p>
          <a:p>
            <a:pPr marL="0" lvl="0" indent="0" algn="l" rtl="0">
              <a:lnSpc>
                <a:spcPct val="115000"/>
              </a:lnSpc>
              <a:spcBef>
                <a:spcPts val="0"/>
              </a:spcBef>
              <a:spcAft>
                <a:spcPts val="0"/>
              </a:spcAft>
              <a:buNone/>
            </a:pPr>
            <a:endParaRPr sz="1500" dirty="0">
              <a:latin typeface="Lato"/>
              <a:ea typeface="Lato"/>
              <a:cs typeface="Lato"/>
              <a:sym typeface="Lato"/>
            </a:endParaRPr>
          </a:p>
          <a:p>
            <a:pPr marL="0" lvl="0" indent="0" algn="l" rtl="0">
              <a:lnSpc>
                <a:spcPct val="115000"/>
              </a:lnSpc>
              <a:spcBef>
                <a:spcPts val="0"/>
              </a:spcBef>
              <a:spcAft>
                <a:spcPts val="0"/>
              </a:spcAft>
              <a:buNone/>
            </a:pPr>
            <a:endParaRPr sz="1500" dirty="0">
              <a:latin typeface="Lato"/>
              <a:ea typeface="Lato"/>
              <a:cs typeface="Lato"/>
              <a:sym typeface="Lato"/>
            </a:endParaRPr>
          </a:p>
          <a:p>
            <a:pPr marL="457200" lvl="0" indent="-323850" algn="l" rtl="0">
              <a:lnSpc>
                <a:spcPct val="115000"/>
              </a:lnSpc>
              <a:spcBef>
                <a:spcPts val="0"/>
              </a:spcBef>
              <a:spcAft>
                <a:spcPts val="0"/>
              </a:spcAft>
              <a:buSzPts val="1500"/>
              <a:buFont typeface="Lato"/>
              <a:buChar char="●"/>
            </a:pPr>
            <a:r>
              <a:rPr lang="en-GB" sz="1500" b="1" dirty="0">
                <a:latin typeface="Lato"/>
                <a:ea typeface="Lato"/>
                <a:cs typeface="Lato"/>
                <a:sym typeface="Lato"/>
              </a:rPr>
              <a:t> Automated Real-Time Posture and Exercise Movement Detection for Physiotherapy: </a:t>
            </a:r>
            <a:endParaRPr sz="1500" b="1" dirty="0">
              <a:latin typeface="Lato"/>
              <a:ea typeface="Lato"/>
              <a:cs typeface="Lato"/>
              <a:sym typeface="Lato"/>
            </a:endParaRPr>
          </a:p>
          <a:p>
            <a:pPr marL="0" lvl="0" indent="0" algn="l" rtl="0">
              <a:lnSpc>
                <a:spcPct val="115000"/>
              </a:lnSpc>
              <a:spcBef>
                <a:spcPts val="0"/>
              </a:spcBef>
              <a:spcAft>
                <a:spcPts val="0"/>
              </a:spcAft>
              <a:buNone/>
            </a:pPr>
            <a:endParaRPr sz="1500" dirty="0">
              <a:latin typeface="Lato"/>
              <a:ea typeface="Lato"/>
              <a:cs typeface="Lato"/>
              <a:sym typeface="Lato"/>
            </a:endParaRPr>
          </a:p>
          <a:p>
            <a:pPr marL="0" lvl="0" indent="0" algn="l" rtl="0">
              <a:lnSpc>
                <a:spcPct val="115000"/>
              </a:lnSpc>
              <a:spcBef>
                <a:spcPts val="0"/>
              </a:spcBef>
              <a:spcAft>
                <a:spcPts val="0"/>
              </a:spcAft>
              <a:buNone/>
            </a:pPr>
            <a:r>
              <a:rPr lang="en-GB" sz="1500" dirty="0">
                <a:latin typeface="Lato"/>
                <a:ea typeface="Lato"/>
                <a:cs typeface="Lato"/>
                <a:sym typeface="Lato"/>
              </a:rPr>
              <a:t>○ Utilizes OpenCV module for real-time posture and exercise movement detection during physiotherapy sessions. </a:t>
            </a:r>
            <a:endParaRPr sz="1500" dirty="0">
              <a:latin typeface="Lato"/>
              <a:ea typeface="Lato"/>
              <a:cs typeface="Lato"/>
              <a:sym typeface="Lato"/>
            </a:endParaRPr>
          </a:p>
          <a:p>
            <a:pPr marL="0" lvl="0" indent="0" algn="l" rtl="0">
              <a:lnSpc>
                <a:spcPct val="115000"/>
              </a:lnSpc>
              <a:spcBef>
                <a:spcPts val="0"/>
              </a:spcBef>
              <a:spcAft>
                <a:spcPts val="0"/>
              </a:spcAft>
              <a:buNone/>
            </a:pPr>
            <a:r>
              <a:rPr lang="en-GB" sz="1500" dirty="0">
                <a:latin typeface="Lato"/>
                <a:ea typeface="Lato"/>
                <a:cs typeface="Lato"/>
                <a:sym typeface="Lato"/>
              </a:rPr>
              <a:t>○ Integrates TensorFlow for machine learning to classify correct posture maintenance and exercise movements in real-time.</a:t>
            </a:r>
            <a:endParaRPr sz="1500" dirty="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2"/>
          <p:cNvSpPr txBox="1">
            <a:spLocks noGrp="1"/>
          </p:cNvSpPr>
          <p:nvPr>
            <p:ph type="title"/>
          </p:nvPr>
        </p:nvSpPr>
        <p:spPr>
          <a:xfrm>
            <a:off x="360100" y="5252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REFERENCES</a:t>
            </a:r>
            <a:endParaRPr>
              <a:solidFill>
                <a:schemeClr val="dk1"/>
              </a:solidFill>
            </a:endParaRPr>
          </a:p>
        </p:txBody>
      </p:sp>
      <p:sp>
        <p:nvSpPr>
          <p:cNvPr id="263" name="Google Shape;263;p32"/>
          <p:cNvSpPr txBox="1"/>
          <p:nvPr/>
        </p:nvSpPr>
        <p:spPr>
          <a:xfrm>
            <a:off x="195950" y="1272200"/>
            <a:ext cx="8767800" cy="363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a:t>[1] Kale, Sunil &amp; Kulkarni, Nipun &amp; Kumbhkarn, Sumit &amp; Khuspe, Atharva &amp; Kharde, Shreyash. (2023). Posture Detection and Comparison of Different Physical Exercises Based on Deep Learning Using Media Pipe, Opencv. 07. 29. </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GB" sz="1600" u="sng">
                <a:solidFill>
                  <a:schemeClr val="hlink"/>
                </a:solidFill>
                <a:hlinkClick r:id="rId3"/>
              </a:rPr>
              <a:t>https://www.researchgate.net/publication/369927493_Posture_Detection_and_Comparison_of_Different_Physi cal_Exercises_Based_on_Deep_Learning_Using_Media_Pipe_Opencv</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GB" sz="1600"/>
              <a:t> [2] Acupressure Ebook </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GB" sz="1600" u="sng">
                <a:solidFill>
                  <a:schemeClr val="hlink"/>
                </a:solidFill>
                <a:hlinkClick r:id="rId4"/>
              </a:rPr>
              <a:t>https://www.scribd.com/document/129893734/Acupressure-eBook </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GB" sz="1600"/>
              <a:t>[3] Physiotherapy Handbook 2023, Ministry of Health and Family Welfare </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GB" sz="1600" u="sng">
                <a:solidFill>
                  <a:schemeClr val="hlink"/>
                </a:solidFill>
                <a:hlinkClick r:id="rId5"/>
              </a:rPr>
              <a:t>https://main.mohfw.gov.in/sites/default/files/PHYSIOTHERAPY%20HANDBOOK%202023-2.pdf</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19"/>
          <p:cNvSpPr txBox="1">
            <a:spLocks noGrp="1"/>
          </p:cNvSpPr>
          <p:nvPr>
            <p:ph type="title"/>
          </p:nvPr>
        </p:nvSpPr>
        <p:spPr>
          <a:xfrm>
            <a:off x="651275" y="5213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PROBLEM STATEMENT</a:t>
            </a:r>
            <a:endParaRPr/>
          </a:p>
        </p:txBody>
      </p:sp>
      <p:sp>
        <p:nvSpPr>
          <p:cNvPr id="184" name="Google Shape;184;p19"/>
          <p:cNvSpPr txBox="1">
            <a:spLocks noGrp="1"/>
          </p:cNvSpPr>
          <p:nvPr>
            <p:ph type="body" idx="1"/>
          </p:nvPr>
        </p:nvSpPr>
        <p:spPr>
          <a:xfrm>
            <a:off x="727650" y="135972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t>- Current integration methods for non-invasive therapies like </a:t>
            </a:r>
            <a:r>
              <a:rPr lang="en-GB" sz="2000" b="1"/>
              <a:t>physiotherapy </a:t>
            </a:r>
            <a:r>
              <a:rPr lang="en-GB" sz="2000"/>
              <a:t>and </a:t>
            </a:r>
            <a:r>
              <a:rPr lang="en-GB" sz="2000" b="1"/>
              <a:t>acupressure </a:t>
            </a:r>
            <a:r>
              <a:rPr lang="en-GB" sz="2000"/>
              <a:t>lack accuracy, personalization, and standardized techniques.</a:t>
            </a:r>
            <a:endParaRPr sz="2000"/>
          </a:p>
          <a:p>
            <a:pPr marL="0" lvl="0" indent="0" algn="l" rtl="0">
              <a:spcBef>
                <a:spcPts val="1600"/>
              </a:spcBef>
              <a:spcAft>
                <a:spcPts val="0"/>
              </a:spcAft>
              <a:buNone/>
            </a:pPr>
            <a:r>
              <a:rPr lang="en-GB" sz="2000"/>
              <a:t>- Difficulty in accurately </a:t>
            </a:r>
            <a:r>
              <a:rPr lang="en-GB" sz="2000" i="1"/>
              <a:t>identifying </a:t>
            </a:r>
            <a:r>
              <a:rPr lang="en-GB" sz="2000"/>
              <a:t>and </a:t>
            </a:r>
            <a:r>
              <a:rPr lang="en-GB" sz="2000" i="1"/>
              <a:t>stimulating </a:t>
            </a:r>
            <a:r>
              <a:rPr lang="en-GB" sz="2000"/>
              <a:t>specific </a:t>
            </a:r>
            <a:r>
              <a:rPr lang="en-GB" sz="2000" u="sng"/>
              <a:t>acupressure points </a:t>
            </a:r>
            <a:r>
              <a:rPr lang="en-GB" sz="2000"/>
              <a:t>and </a:t>
            </a:r>
            <a:r>
              <a:rPr lang="en-GB" sz="2000" u="sng"/>
              <a:t>meridian lines </a:t>
            </a:r>
            <a:r>
              <a:rPr lang="en-GB" sz="2000"/>
              <a:t>compromises therapy effectiveness.</a:t>
            </a:r>
            <a:endParaRPr sz="2000"/>
          </a:p>
          <a:p>
            <a:pPr marL="0" lvl="0" indent="0" algn="l" rtl="0">
              <a:spcBef>
                <a:spcPts val="1600"/>
              </a:spcBef>
              <a:spcAft>
                <a:spcPts val="1600"/>
              </a:spcAft>
              <a:buNone/>
            </a:pPr>
            <a:r>
              <a:rPr lang="en-GB" sz="2000"/>
              <a:t>- Physiotherapy patients with </a:t>
            </a:r>
            <a:r>
              <a:rPr lang="en-GB" sz="2000" u="sng"/>
              <a:t>mobility limitations</a:t>
            </a:r>
            <a:r>
              <a:rPr lang="en-GB" sz="2000"/>
              <a:t> struggle to attend sessions and require supervision for effective exercise execution.</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0"/>
          <p:cNvSpPr txBox="1">
            <a:spLocks noGrp="1"/>
          </p:cNvSpPr>
          <p:nvPr>
            <p:ph type="title"/>
          </p:nvPr>
        </p:nvSpPr>
        <p:spPr>
          <a:xfrm>
            <a:off x="651275" y="5213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PROBLEM STATEMENT</a:t>
            </a:r>
            <a:endParaRPr/>
          </a:p>
        </p:txBody>
      </p:sp>
      <p:sp>
        <p:nvSpPr>
          <p:cNvPr id="190" name="Google Shape;190;p20"/>
          <p:cNvSpPr txBox="1">
            <a:spLocks noGrp="1"/>
          </p:cNvSpPr>
          <p:nvPr>
            <p:ph type="body" idx="1"/>
          </p:nvPr>
        </p:nvSpPr>
        <p:spPr>
          <a:xfrm>
            <a:off x="727650" y="1187750"/>
            <a:ext cx="7688700" cy="340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a:t>- Technical challenges, such as </a:t>
            </a:r>
            <a:r>
              <a:rPr lang="en-GB" sz="2300" u="sng"/>
              <a:t>locating pressure points</a:t>
            </a:r>
            <a:r>
              <a:rPr lang="en-GB" sz="2300"/>
              <a:t>, hinder acupressure's popularity and efficacy in self-administration.</a:t>
            </a:r>
            <a:endParaRPr sz="2300"/>
          </a:p>
          <a:p>
            <a:pPr marL="0" lvl="0" indent="0" algn="l" rtl="0">
              <a:spcBef>
                <a:spcPts val="1600"/>
              </a:spcBef>
              <a:spcAft>
                <a:spcPts val="0"/>
              </a:spcAft>
              <a:buNone/>
            </a:pPr>
            <a:r>
              <a:rPr lang="en-GB" sz="2300"/>
              <a:t>- The project aims to address these challenges by offering </a:t>
            </a:r>
            <a:r>
              <a:rPr lang="en-GB" sz="2300" b="1" u="sng"/>
              <a:t>precise guidance</a:t>
            </a:r>
            <a:r>
              <a:rPr lang="en-GB" sz="2300"/>
              <a:t>, </a:t>
            </a:r>
            <a:r>
              <a:rPr lang="en-GB" sz="2300" b="1" u="sng"/>
              <a:t>personalized routines</a:t>
            </a:r>
            <a:r>
              <a:rPr lang="en-GB" sz="2300"/>
              <a:t>, and </a:t>
            </a:r>
            <a:r>
              <a:rPr lang="en-GB" sz="2300" b="1" u="sng"/>
              <a:t>enhanced accessibility</a:t>
            </a:r>
            <a:r>
              <a:rPr lang="en-GB" sz="2300"/>
              <a:t> through innovative solutions.</a:t>
            </a:r>
            <a:endParaRPr sz="2300"/>
          </a:p>
          <a:p>
            <a:pPr marL="0" lvl="0" indent="0" algn="l" rtl="0">
              <a:spcBef>
                <a:spcPts val="1600"/>
              </a:spcBef>
              <a:spcAft>
                <a:spcPts val="1600"/>
              </a:spcAft>
              <a:buNone/>
            </a:pPr>
            <a:endParaRPr sz="23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2"/>
          <p:cNvSpPr txBox="1">
            <a:spLocks noGrp="1"/>
          </p:cNvSpPr>
          <p:nvPr>
            <p:ph type="title"/>
          </p:nvPr>
        </p:nvSpPr>
        <p:spPr>
          <a:xfrm>
            <a:off x="360100" y="5252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MOTIVATION</a:t>
            </a:r>
            <a:endParaRPr/>
          </a:p>
        </p:txBody>
      </p:sp>
      <p:sp>
        <p:nvSpPr>
          <p:cNvPr id="202" name="Google Shape;202;p22"/>
          <p:cNvSpPr txBox="1"/>
          <p:nvPr/>
        </p:nvSpPr>
        <p:spPr>
          <a:xfrm>
            <a:off x="474225" y="1370550"/>
            <a:ext cx="8035800" cy="31581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1500"/>
              </a:spcBef>
              <a:spcAft>
                <a:spcPts val="0"/>
              </a:spcAft>
              <a:buClr>
                <a:srgbClr val="434343"/>
              </a:buClr>
              <a:buSzPts val="1600"/>
              <a:buFont typeface="Times New Roman"/>
              <a:buChar char="●"/>
            </a:pPr>
            <a:r>
              <a:rPr lang="en-GB" sz="1600" b="1">
                <a:solidFill>
                  <a:srgbClr val="434343"/>
                </a:solidFill>
                <a:latin typeface="Lato"/>
                <a:ea typeface="Lato"/>
                <a:cs typeface="Lato"/>
                <a:sym typeface="Lato"/>
              </a:rPr>
              <a:t>Safe side-effect free and Non-Invasive Therapy:</a:t>
            </a:r>
            <a:r>
              <a:rPr lang="en-GB" sz="1600">
                <a:solidFill>
                  <a:srgbClr val="434343"/>
                </a:solidFill>
                <a:latin typeface="Lato"/>
                <a:ea typeface="Lato"/>
                <a:cs typeface="Lato"/>
                <a:sym typeface="Lato"/>
              </a:rPr>
              <a:t> By prioritizing side-effect-free methods and avoiding invasive medicines, this approach ensures that users can engage in self-care confidently, without the worry of adverse reactions or discomfort.</a:t>
            </a:r>
            <a:endParaRPr sz="1600">
              <a:solidFill>
                <a:srgbClr val="434343"/>
              </a:solidFill>
              <a:latin typeface="Lato"/>
              <a:ea typeface="Lato"/>
              <a:cs typeface="Lato"/>
              <a:sym typeface="Lato"/>
            </a:endParaRPr>
          </a:p>
          <a:p>
            <a:pPr marL="457200" lvl="0" indent="-330200" algn="l" rtl="0">
              <a:lnSpc>
                <a:spcPct val="115000"/>
              </a:lnSpc>
              <a:spcBef>
                <a:spcPts val="0"/>
              </a:spcBef>
              <a:spcAft>
                <a:spcPts val="0"/>
              </a:spcAft>
              <a:buClr>
                <a:srgbClr val="434343"/>
              </a:buClr>
              <a:buSzPts val="1600"/>
              <a:buFont typeface="Times New Roman"/>
              <a:buChar char="●"/>
            </a:pPr>
            <a:r>
              <a:rPr lang="en-GB" sz="1600" b="1">
                <a:solidFill>
                  <a:srgbClr val="434343"/>
                </a:solidFill>
                <a:latin typeface="Lato"/>
                <a:ea typeface="Lato"/>
                <a:cs typeface="Lato"/>
                <a:sym typeface="Lato"/>
              </a:rPr>
              <a:t>Accessible Healthcare:</a:t>
            </a:r>
            <a:r>
              <a:rPr lang="en-GB" sz="1600">
                <a:solidFill>
                  <a:srgbClr val="434343"/>
                </a:solidFill>
                <a:latin typeface="Lato"/>
                <a:ea typeface="Lato"/>
                <a:cs typeface="Lato"/>
                <a:sym typeface="Lato"/>
              </a:rPr>
              <a:t> HealTouch democratizes access to effective physiotherapy by providing users with personalized routines they can perform at home. This reduces the burden on healthcare systems and makes therapy more accessible to those with mobility limitations or in remote areas.</a:t>
            </a:r>
            <a:endParaRPr sz="1600">
              <a:solidFill>
                <a:srgbClr val="434343"/>
              </a:solidFill>
              <a:latin typeface="Lato"/>
              <a:ea typeface="Lato"/>
              <a:cs typeface="Lato"/>
              <a:sym typeface="Lato"/>
            </a:endParaRPr>
          </a:p>
          <a:p>
            <a:pPr marL="457200" lvl="0" indent="-330200" algn="l" rtl="0">
              <a:lnSpc>
                <a:spcPct val="115000"/>
              </a:lnSpc>
              <a:spcBef>
                <a:spcPts val="0"/>
              </a:spcBef>
              <a:spcAft>
                <a:spcPts val="0"/>
              </a:spcAft>
              <a:buClr>
                <a:srgbClr val="434343"/>
              </a:buClr>
              <a:buSzPts val="1600"/>
              <a:buFont typeface="Times New Roman"/>
              <a:buChar char="●"/>
            </a:pPr>
            <a:r>
              <a:rPr lang="en-GB" sz="1600" b="1">
                <a:solidFill>
                  <a:srgbClr val="434343"/>
                </a:solidFill>
                <a:latin typeface="Lato"/>
                <a:ea typeface="Lato"/>
                <a:cs typeface="Lato"/>
                <a:sym typeface="Lato"/>
              </a:rPr>
              <a:t>Empowerment Through Education:</a:t>
            </a:r>
            <a:r>
              <a:rPr lang="en-GB" sz="1600">
                <a:solidFill>
                  <a:srgbClr val="434343"/>
                </a:solidFill>
                <a:latin typeface="Lato"/>
                <a:ea typeface="Lato"/>
                <a:cs typeface="Lato"/>
                <a:sym typeface="Lato"/>
              </a:rPr>
              <a:t> By offering comprehensive educational content, our solution empowers users to take control of their health and well-being. This knowledge not only enhances their own self-care practices but can also be shared within their communities, promoting health literacy and awareness.</a:t>
            </a:r>
            <a:endParaRPr sz="1600" b="1">
              <a:solidFill>
                <a:srgbClr val="434343"/>
              </a:solidFill>
              <a:latin typeface="Lato"/>
              <a:ea typeface="Lato"/>
              <a:cs typeface="Lato"/>
              <a:sym typeface="Lato"/>
            </a:endParaRPr>
          </a:p>
          <a:p>
            <a:pPr marL="0" lvl="0" indent="0" algn="l" rtl="0">
              <a:spcBef>
                <a:spcPts val="0"/>
              </a:spcBef>
              <a:spcAft>
                <a:spcPts val="0"/>
              </a:spcAft>
              <a:buNone/>
            </a:pPr>
            <a:endParaRPr sz="1300">
              <a:solidFill>
                <a:srgbClr val="434343"/>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3"/>
          <p:cNvSpPr txBox="1">
            <a:spLocks noGrp="1"/>
          </p:cNvSpPr>
          <p:nvPr>
            <p:ph type="title"/>
          </p:nvPr>
        </p:nvSpPr>
        <p:spPr>
          <a:xfrm>
            <a:off x="360100" y="5252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MOTIVATION</a:t>
            </a:r>
            <a:endParaRPr/>
          </a:p>
        </p:txBody>
      </p:sp>
      <p:sp>
        <p:nvSpPr>
          <p:cNvPr id="208" name="Google Shape;208;p23"/>
          <p:cNvSpPr txBox="1"/>
          <p:nvPr/>
        </p:nvSpPr>
        <p:spPr>
          <a:xfrm>
            <a:off x="474225" y="1370550"/>
            <a:ext cx="8035800" cy="31581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1500"/>
              </a:spcBef>
              <a:spcAft>
                <a:spcPts val="0"/>
              </a:spcAft>
              <a:buClr>
                <a:srgbClr val="434343"/>
              </a:buClr>
              <a:buSzPts val="1600"/>
              <a:buFont typeface="Times New Roman"/>
              <a:buChar char="●"/>
            </a:pPr>
            <a:r>
              <a:rPr lang="en-GB" sz="1600" b="1">
                <a:solidFill>
                  <a:srgbClr val="434343"/>
                </a:solidFill>
                <a:latin typeface="Lato"/>
                <a:ea typeface="Lato"/>
                <a:cs typeface="Lato"/>
                <a:sym typeface="Lato"/>
              </a:rPr>
              <a:t>Reduced Healthcare Costs:</a:t>
            </a:r>
            <a:r>
              <a:rPr lang="en-GB" sz="1600">
                <a:solidFill>
                  <a:srgbClr val="434343"/>
                </a:solidFill>
                <a:latin typeface="Lato"/>
                <a:ea typeface="Lato"/>
                <a:cs typeface="Lato"/>
                <a:sym typeface="Lato"/>
              </a:rPr>
              <a:t> With improved self-care practices and better treatment outcomes, users of HealTouch may experience fewer healthcare visits and reduced reliance on medication or more invasive interventions. This can lead to long-term cost savings for individuals and healthcare systems alike.</a:t>
            </a:r>
            <a:endParaRPr sz="1600">
              <a:solidFill>
                <a:srgbClr val="434343"/>
              </a:solidFill>
              <a:latin typeface="Lato"/>
              <a:ea typeface="Lato"/>
              <a:cs typeface="Lato"/>
              <a:sym typeface="Lato"/>
            </a:endParaRPr>
          </a:p>
          <a:p>
            <a:pPr marL="457200" lvl="0" indent="-330200" algn="l" rtl="0">
              <a:lnSpc>
                <a:spcPct val="115000"/>
              </a:lnSpc>
              <a:spcBef>
                <a:spcPts val="0"/>
              </a:spcBef>
              <a:spcAft>
                <a:spcPts val="0"/>
              </a:spcAft>
              <a:buClr>
                <a:srgbClr val="434343"/>
              </a:buClr>
              <a:buSzPts val="1600"/>
              <a:buFont typeface="Times New Roman"/>
              <a:buChar char="●"/>
            </a:pPr>
            <a:r>
              <a:rPr lang="en-GB" sz="1600" b="1">
                <a:solidFill>
                  <a:srgbClr val="434343"/>
                </a:solidFill>
                <a:latin typeface="Lato"/>
                <a:ea typeface="Lato"/>
                <a:cs typeface="Lato"/>
                <a:sym typeface="Lato"/>
              </a:rPr>
              <a:t>Community Support and Connection: </a:t>
            </a:r>
            <a:r>
              <a:rPr lang="en-GB" sz="1600">
                <a:solidFill>
                  <a:srgbClr val="434343"/>
                </a:solidFill>
                <a:latin typeface="Lato"/>
                <a:ea typeface="Lato"/>
                <a:cs typeface="Lato"/>
                <a:sym typeface="Lato"/>
              </a:rPr>
              <a:t>Our solution fosters a supportive community where users can share their experiences, insights, and encouragement. This sense of connection and solidarity can have profound positive effects on mental health and well-being, combating social isolation and loneliness.</a:t>
            </a:r>
            <a:endParaRPr sz="1600">
              <a:solidFill>
                <a:srgbClr val="434343"/>
              </a:solidFill>
              <a:latin typeface="Lato"/>
              <a:ea typeface="Lato"/>
              <a:cs typeface="Lato"/>
              <a:sym typeface="Lato"/>
            </a:endParaRPr>
          </a:p>
          <a:p>
            <a:pPr marL="457200" lvl="0" indent="0" algn="l" rtl="0">
              <a:lnSpc>
                <a:spcPct val="115000"/>
              </a:lnSpc>
              <a:spcBef>
                <a:spcPts val="1500"/>
              </a:spcBef>
              <a:spcAft>
                <a:spcPts val="0"/>
              </a:spcAft>
              <a:buNone/>
            </a:pPr>
            <a:r>
              <a:rPr lang="en-GB" sz="1600">
                <a:solidFill>
                  <a:srgbClr val="434343"/>
                </a:solidFill>
                <a:latin typeface="Lato"/>
                <a:ea typeface="Lato"/>
                <a:cs typeface="Lato"/>
                <a:sym typeface="Lato"/>
              </a:rPr>
              <a:t>Overall, our solution not only enhances individual health outcomes but also contributes to a more equitable, empowered, and connected society.</a:t>
            </a:r>
            <a:endParaRPr sz="1600">
              <a:solidFill>
                <a:srgbClr val="434343"/>
              </a:solidFill>
              <a:latin typeface="Lato"/>
              <a:ea typeface="Lato"/>
              <a:cs typeface="Lato"/>
              <a:sym typeface="Lato"/>
            </a:endParaRPr>
          </a:p>
          <a:p>
            <a:pPr marL="0" lvl="0" indent="0" algn="l" rtl="0">
              <a:spcBef>
                <a:spcPts val="0"/>
              </a:spcBef>
              <a:spcAft>
                <a:spcPts val="0"/>
              </a:spcAft>
              <a:buNone/>
            </a:pPr>
            <a:endParaRPr sz="1600" b="1">
              <a:solidFill>
                <a:srgbClr val="434343"/>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2"/>
        <p:cNvGrpSpPr/>
        <p:nvPr/>
      </p:nvGrpSpPr>
      <p:grpSpPr>
        <a:xfrm>
          <a:off x="0" y="0"/>
          <a:ext cx="0" cy="0"/>
          <a:chOff x="0" y="0"/>
          <a:chExt cx="0" cy="0"/>
        </a:xfrm>
      </p:grpSpPr>
      <p:sp>
        <p:nvSpPr>
          <p:cNvPr id="213" name="Google Shape;213;p24"/>
          <p:cNvSpPr txBox="1">
            <a:spLocks noGrp="1"/>
          </p:cNvSpPr>
          <p:nvPr>
            <p:ph type="title"/>
          </p:nvPr>
        </p:nvSpPr>
        <p:spPr>
          <a:xfrm>
            <a:off x="541850" y="431325"/>
            <a:ext cx="7010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a:solidFill>
                  <a:srgbClr val="EF6C00"/>
                </a:solidFill>
              </a:rPr>
              <a:t>Project objective</a:t>
            </a:r>
            <a:endParaRPr sz="3000">
              <a:solidFill>
                <a:srgbClr val="EF6C00"/>
              </a:solidFill>
            </a:endParaRPr>
          </a:p>
        </p:txBody>
      </p:sp>
      <p:sp>
        <p:nvSpPr>
          <p:cNvPr id="214" name="Google Shape;214;p24"/>
          <p:cNvSpPr txBox="1">
            <a:spLocks noGrp="1"/>
          </p:cNvSpPr>
          <p:nvPr>
            <p:ph type="body" idx="4294967295"/>
          </p:nvPr>
        </p:nvSpPr>
        <p:spPr>
          <a:xfrm>
            <a:off x="664700" y="1342875"/>
            <a:ext cx="6764400" cy="3373200"/>
          </a:xfrm>
          <a:prstGeom prst="rect">
            <a:avLst/>
          </a:prstGeom>
        </p:spPr>
        <p:txBody>
          <a:bodyPr spcFirstLastPara="1" wrap="square" lIns="91425" tIns="91425" rIns="91425" bIns="91425" anchor="t" anchorCtr="0">
            <a:noAutofit/>
          </a:bodyPr>
          <a:lstStyle/>
          <a:p>
            <a:pPr marL="457200" lvl="0" indent="-361950" algn="l" rtl="0">
              <a:lnSpc>
                <a:spcPct val="100000"/>
              </a:lnSpc>
              <a:spcBef>
                <a:spcPts val="0"/>
              </a:spcBef>
              <a:spcAft>
                <a:spcPts val="0"/>
              </a:spcAft>
              <a:buClr>
                <a:schemeClr val="lt1"/>
              </a:buClr>
              <a:buSzPts val="2100"/>
              <a:buChar char="➔"/>
            </a:pPr>
            <a:r>
              <a:rPr lang="en-GB" sz="2100" dirty="0">
                <a:solidFill>
                  <a:schemeClr val="lt1"/>
                </a:solidFill>
              </a:rPr>
              <a:t>To create a web application that assists physiotherapy, acupressure and other self-care oriented healing methodologies.</a:t>
            </a:r>
            <a:endParaRPr sz="2100" dirty="0">
              <a:solidFill>
                <a:schemeClr val="lt1"/>
              </a:solidFill>
            </a:endParaRPr>
          </a:p>
          <a:p>
            <a:pPr marL="457200" lvl="0" indent="-361950" algn="l" rtl="0">
              <a:lnSpc>
                <a:spcPct val="100000"/>
              </a:lnSpc>
              <a:spcBef>
                <a:spcPts val="1000"/>
              </a:spcBef>
              <a:spcAft>
                <a:spcPts val="0"/>
              </a:spcAft>
              <a:buClr>
                <a:schemeClr val="lt1"/>
              </a:buClr>
              <a:buSzPts val="2100"/>
              <a:buChar char="➔"/>
            </a:pPr>
            <a:r>
              <a:rPr lang="en-GB" sz="2100" dirty="0">
                <a:solidFill>
                  <a:schemeClr val="lt1"/>
                </a:solidFill>
              </a:rPr>
              <a:t>To help users move towards side-effect free, non-invasive medications such as acupressure</a:t>
            </a:r>
            <a:endParaRPr sz="2100" dirty="0">
              <a:solidFill>
                <a:schemeClr val="lt1"/>
              </a:solidFill>
            </a:endParaRPr>
          </a:p>
          <a:p>
            <a:pPr marL="457200" lvl="0" indent="-361950" algn="l" rtl="0">
              <a:lnSpc>
                <a:spcPct val="100000"/>
              </a:lnSpc>
              <a:spcBef>
                <a:spcPts val="1000"/>
              </a:spcBef>
              <a:spcAft>
                <a:spcPts val="0"/>
              </a:spcAft>
              <a:buClr>
                <a:schemeClr val="lt1"/>
              </a:buClr>
              <a:buSzPts val="2100"/>
              <a:buChar char="➔"/>
            </a:pPr>
            <a:r>
              <a:rPr lang="en-GB" sz="2100" dirty="0">
                <a:solidFill>
                  <a:schemeClr val="lt1"/>
                </a:solidFill>
              </a:rPr>
              <a:t>To build 3D models of human body parts with acupressure points and meridian lines imbibed in them leading to easy identification for users</a:t>
            </a:r>
            <a:endParaRPr sz="2100" dirty="0">
              <a:solidFill>
                <a:schemeClr val="lt1"/>
              </a:solidFill>
            </a:endParaRPr>
          </a:p>
          <a:p>
            <a:pPr marL="0" lvl="0" indent="0" algn="l" rtl="0">
              <a:spcBef>
                <a:spcPts val="1000"/>
              </a:spcBef>
              <a:spcAft>
                <a:spcPts val="1000"/>
              </a:spcAft>
              <a:buNone/>
            </a:pPr>
            <a:endParaRPr sz="3600" dirty="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8"/>
        <p:cNvGrpSpPr/>
        <p:nvPr/>
      </p:nvGrpSpPr>
      <p:grpSpPr>
        <a:xfrm>
          <a:off x="0" y="0"/>
          <a:ext cx="0" cy="0"/>
          <a:chOff x="0" y="0"/>
          <a:chExt cx="0" cy="0"/>
        </a:xfrm>
      </p:grpSpPr>
      <p:sp>
        <p:nvSpPr>
          <p:cNvPr id="219" name="Google Shape;219;p25"/>
          <p:cNvSpPr txBox="1">
            <a:spLocks noGrp="1"/>
          </p:cNvSpPr>
          <p:nvPr>
            <p:ph type="title"/>
          </p:nvPr>
        </p:nvSpPr>
        <p:spPr>
          <a:xfrm>
            <a:off x="541850" y="431325"/>
            <a:ext cx="7010100" cy="6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a:solidFill>
                  <a:srgbClr val="EF6C00"/>
                </a:solidFill>
              </a:rPr>
              <a:t>Project objective</a:t>
            </a:r>
            <a:endParaRPr sz="3000">
              <a:solidFill>
                <a:srgbClr val="EF6C00"/>
              </a:solidFill>
            </a:endParaRPr>
          </a:p>
        </p:txBody>
      </p:sp>
      <p:sp>
        <p:nvSpPr>
          <p:cNvPr id="220" name="Google Shape;220;p25"/>
          <p:cNvSpPr txBox="1">
            <a:spLocks noGrp="1"/>
          </p:cNvSpPr>
          <p:nvPr>
            <p:ph type="body" idx="4294967295"/>
          </p:nvPr>
        </p:nvSpPr>
        <p:spPr>
          <a:xfrm>
            <a:off x="664700" y="1342875"/>
            <a:ext cx="6764400" cy="3373200"/>
          </a:xfrm>
          <a:prstGeom prst="rect">
            <a:avLst/>
          </a:prstGeom>
        </p:spPr>
        <p:txBody>
          <a:bodyPr spcFirstLastPara="1" wrap="square" lIns="91425" tIns="91425" rIns="91425" bIns="91425" anchor="t" anchorCtr="0">
            <a:noAutofit/>
          </a:bodyPr>
          <a:lstStyle/>
          <a:p>
            <a:pPr marL="457200" lvl="0" indent="-374650" algn="l" rtl="0">
              <a:lnSpc>
                <a:spcPct val="100000"/>
              </a:lnSpc>
              <a:spcBef>
                <a:spcPts val="0"/>
              </a:spcBef>
              <a:spcAft>
                <a:spcPts val="0"/>
              </a:spcAft>
              <a:buClr>
                <a:schemeClr val="lt1"/>
              </a:buClr>
              <a:buSzPts val="2300"/>
              <a:buChar char="➔"/>
            </a:pPr>
            <a:r>
              <a:rPr lang="en-GB" sz="2300">
                <a:solidFill>
                  <a:schemeClr val="lt1"/>
                </a:solidFill>
              </a:rPr>
              <a:t>To implement symptom-based analysis with the help of a chatbot trained on authorized datasets.</a:t>
            </a:r>
            <a:endParaRPr sz="2300">
              <a:solidFill>
                <a:schemeClr val="lt1"/>
              </a:solidFill>
            </a:endParaRPr>
          </a:p>
          <a:p>
            <a:pPr marL="457200" lvl="0" indent="-374650" algn="l" rtl="0">
              <a:lnSpc>
                <a:spcPct val="100000"/>
              </a:lnSpc>
              <a:spcBef>
                <a:spcPts val="1000"/>
              </a:spcBef>
              <a:spcAft>
                <a:spcPts val="0"/>
              </a:spcAft>
              <a:buClr>
                <a:schemeClr val="lt1"/>
              </a:buClr>
              <a:buSzPts val="2300"/>
              <a:buChar char="➔"/>
            </a:pPr>
            <a:r>
              <a:rPr lang="en-GB" sz="2300">
                <a:solidFill>
                  <a:schemeClr val="lt1"/>
                </a:solidFill>
              </a:rPr>
              <a:t>To implement a real-time exercise detection system that provides real-time feedback to patients based on their proximity to expected posture/exercises.</a:t>
            </a:r>
            <a:endParaRPr sz="2300">
              <a:solidFill>
                <a:schemeClr val="lt1"/>
              </a:solidFill>
            </a:endParaRPr>
          </a:p>
          <a:p>
            <a:pPr marL="457200" lvl="0" indent="-374650" algn="l" rtl="0">
              <a:lnSpc>
                <a:spcPct val="100000"/>
              </a:lnSpc>
              <a:spcBef>
                <a:spcPts val="1000"/>
              </a:spcBef>
              <a:spcAft>
                <a:spcPts val="0"/>
              </a:spcAft>
              <a:buClr>
                <a:schemeClr val="lt1"/>
              </a:buClr>
              <a:buSzPts val="2300"/>
              <a:buChar char="➔"/>
            </a:pPr>
            <a:r>
              <a:rPr lang="en-GB" sz="2300">
                <a:solidFill>
                  <a:schemeClr val="lt1"/>
                </a:solidFill>
              </a:rPr>
              <a:t>To provide a community platform were queries can be resolved by members</a:t>
            </a:r>
            <a:endParaRPr sz="2300">
              <a:solidFill>
                <a:schemeClr val="lt1"/>
              </a:solidFill>
            </a:endParaRPr>
          </a:p>
          <a:p>
            <a:pPr marL="0" lvl="0" indent="0" algn="l" rtl="0">
              <a:spcBef>
                <a:spcPts val="1000"/>
              </a:spcBef>
              <a:spcAft>
                <a:spcPts val="1000"/>
              </a:spcAft>
              <a:buNone/>
            </a:pPr>
            <a:endParaRPr sz="23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7"/>
          <p:cNvSpPr txBox="1">
            <a:spLocks noGrp="1"/>
          </p:cNvSpPr>
          <p:nvPr>
            <p:ph type="title"/>
          </p:nvPr>
        </p:nvSpPr>
        <p:spPr>
          <a:xfrm>
            <a:off x="360100" y="5252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PROPOSED SYSTEM DESIGN</a:t>
            </a:r>
            <a:endParaRPr>
              <a:solidFill>
                <a:schemeClr val="dk1"/>
              </a:solidFill>
            </a:endParaRPr>
          </a:p>
        </p:txBody>
      </p:sp>
      <p:pic>
        <p:nvPicPr>
          <p:cNvPr id="233" name="Google Shape;233;p27"/>
          <p:cNvPicPr preferRelativeResize="0"/>
          <p:nvPr/>
        </p:nvPicPr>
        <p:blipFill rotWithShape="1">
          <a:blip r:embed="rId3">
            <a:alphaModFix/>
          </a:blip>
          <a:srcRect/>
          <a:stretch/>
        </p:blipFill>
        <p:spPr>
          <a:xfrm>
            <a:off x="76200" y="1060450"/>
            <a:ext cx="8924475" cy="3981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1"/>
          <p:cNvSpPr txBox="1">
            <a:spLocks noGrp="1"/>
          </p:cNvSpPr>
          <p:nvPr>
            <p:ph type="title"/>
          </p:nvPr>
        </p:nvSpPr>
        <p:spPr>
          <a:xfrm>
            <a:off x="651275" y="5213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UNIQUE SELLING POINT</a:t>
            </a:r>
            <a:br>
              <a:rPr lang="en-GB" dirty="0"/>
            </a:br>
            <a:endParaRPr dirty="0"/>
          </a:p>
        </p:txBody>
      </p:sp>
      <p:sp>
        <p:nvSpPr>
          <p:cNvPr id="196" name="Google Shape;196;p21"/>
          <p:cNvSpPr txBox="1">
            <a:spLocks noGrp="1"/>
          </p:cNvSpPr>
          <p:nvPr>
            <p:ph type="body" idx="1"/>
          </p:nvPr>
        </p:nvSpPr>
        <p:spPr>
          <a:xfrm>
            <a:off x="727650" y="1187750"/>
            <a:ext cx="7688700" cy="3403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200" dirty="0"/>
              <a:t>- By leveraging </a:t>
            </a:r>
            <a:endParaRPr sz="2200" dirty="0"/>
          </a:p>
          <a:p>
            <a:pPr marL="457200" lvl="0" indent="-368300" algn="l" rtl="0">
              <a:spcBef>
                <a:spcPts val="0"/>
              </a:spcBef>
              <a:spcAft>
                <a:spcPts val="0"/>
              </a:spcAft>
              <a:buSzPts val="2200"/>
              <a:buAutoNum type="arabicPeriod"/>
            </a:pPr>
            <a:r>
              <a:rPr lang="en-GB" sz="2200" dirty="0"/>
              <a:t>3d models</a:t>
            </a:r>
          </a:p>
          <a:p>
            <a:pPr marL="457200" lvl="0" indent="-368300" algn="l" rtl="0">
              <a:spcBef>
                <a:spcPts val="0"/>
              </a:spcBef>
              <a:spcAft>
                <a:spcPts val="0"/>
              </a:spcAft>
              <a:buSzPts val="2200"/>
              <a:buAutoNum type="arabicPeriod"/>
            </a:pPr>
            <a:r>
              <a:rPr lang="en-GB" sz="2200" dirty="0"/>
              <a:t>Chatbot-driven symptom analysis, and </a:t>
            </a:r>
            <a:endParaRPr sz="2200" dirty="0"/>
          </a:p>
          <a:p>
            <a:pPr marL="457200" lvl="0" indent="-368300" algn="l" rtl="0">
              <a:spcBef>
                <a:spcPts val="0"/>
              </a:spcBef>
              <a:spcAft>
                <a:spcPts val="0"/>
              </a:spcAft>
              <a:buSzPts val="2200"/>
              <a:buAutoNum type="arabicPeriod"/>
            </a:pPr>
            <a:r>
              <a:rPr lang="en-GB" sz="2200" dirty="0"/>
              <a:t>Real-time exercise detection, the project seeks to revolutionize the integration of physiotherapy and acupressure into daily healthcare practices.</a:t>
            </a:r>
            <a:endParaRPr sz="2200" dirty="0"/>
          </a:p>
          <a:p>
            <a:pPr marL="0" lvl="0" indent="0" algn="l" rtl="0">
              <a:spcBef>
                <a:spcPts val="1600"/>
              </a:spcBef>
              <a:spcAft>
                <a:spcPts val="1600"/>
              </a:spcAft>
              <a:buNone/>
            </a:pPr>
            <a:endParaRPr sz="2200" dirty="0"/>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1045</Words>
  <Application>Microsoft Office PowerPoint</Application>
  <PresentationFormat>On-screen Show (16:9)</PresentationFormat>
  <Paragraphs>88</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Raleway</vt:lpstr>
      <vt:lpstr>Lato</vt:lpstr>
      <vt:lpstr>Times New Roman</vt:lpstr>
      <vt:lpstr>Arial</vt:lpstr>
      <vt:lpstr>Roboto Slab</vt:lpstr>
      <vt:lpstr>Streamline</vt:lpstr>
      <vt:lpstr>PowerPoint Presentation</vt:lpstr>
      <vt:lpstr>PROBLEM STATEMENT</vt:lpstr>
      <vt:lpstr>PROBLEM STATEMENT</vt:lpstr>
      <vt:lpstr>MOTIVATION</vt:lpstr>
      <vt:lpstr>MOTIVATION</vt:lpstr>
      <vt:lpstr>Project objective</vt:lpstr>
      <vt:lpstr>Project objective</vt:lpstr>
      <vt:lpstr>PROPOSED SYSTEM DESIGN</vt:lpstr>
      <vt:lpstr>UNIQUE SELLING POINT </vt:lpstr>
      <vt:lpstr>EXISTING SYSTEM</vt:lpstr>
      <vt:lpstr>TARGET MARKET</vt:lpstr>
      <vt:lpstr>METHODOLOGY</vt:lpstr>
      <vt:lpstr>METHODOLOGY</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DELL</dc:creator>
  <cp:lastModifiedBy>Logeswari S</cp:lastModifiedBy>
  <cp:revision>5</cp:revision>
  <dcterms:modified xsi:type="dcterms:W3CDTF">2024-05-05T05:15:06Z</dcterms:modified>
</cp:coreProperties>
</file>